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2" d="100"/>
          <a:sy n="82" d="100"/>
        </p:scale>
        <p:origin x="6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187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161.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notesSlide" Target="../notesSlides/notesSlide10.xml"/><Relationship Id="rId16" Type="http://schemas.openxmlformats.org/officeDocument/2006/relationships/image" Target="../media/image173.png"/><Relationship Id="rId1" Type="http://schemas.openxmlformats.org/officeDocument/2006/relationships/slideLayout" Target="../slideLayouts/slideLayout1.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31.png"/><Relationship Id="rId9" Type="http://schemas.openxmlformats.org/officeDocument/2006/relationships/image" Target="../media/image166.png"/><Relationship Id="rId14" Type="http://schemas.openxmlformats.org/officeDocument/2006/relationships/image" Target="../media/image171.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3.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30.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57.png"/><Relationship Id="rId14" Type="http://schemas.openxmlformats.org/officeDocument/2006/relationships/image" Target="../media/image62.png"/></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30.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5.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31.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6.png"/><Relationship Id="rId3" Type="http://schemas.openxmlformats.org/officeDocument/2006/relationships/image" Target="../media/image85.pn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5.png"/><Relationship Id="rId2" Type="http://schemas.openxmlformats.org/officeDocument/2006/relationships/notesSlide" Target="../notesSlides/notesSlide6.xml"/><Relationship Id="rId16" Type="http://schemas.openxmlformats.org/officeDocument/2006/relationships/image" Target="../media/image97.png"/><Relationship Id="rId20"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92.png"/><Relationship Id="rId24" Type="http://schemas.openxmlformats.org/officeDocument/2006/relationships/image" Target="../media/image104.png"/><Relationship Id="rId5"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3.png"/><Relationship Id="rId28" Type="http://schemas.openxmlformats.org/officeDocument/2006/relationships/image" Target="../media/image108.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6.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2.png"/><Relationship Id="rId27" Type="http://schemas.openxmlformats.org/officeDocument/2006/relationships/image" Target="../media/image107.png"/></Relationships>
</file>

<file path=ppt/slides/_rels/slide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2.png"/><Relationship Id="rId3" Type="http://schemas.openxmlformats.org/officeDocument/2006/relationships/image" Target="../media/image109.png"/><Relationship Id="rId21" Type="http://schemas.openxmlformats.org/officeDocument/2006/relationships/image" Target="../media/image125.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1.png"/><Relationship Id="rId2" Type="http://schemas.openxmlformats.org/officeDocument/2006/relationships/notesSlide" Target="../notesSlides/notesSlide7.xml"/><Relationship Id="rId16" Type="http://schemas.openxmlformats.org/officeDocument/2006/relationships/image" Target="../media/image12.png"/><Relationship Id="rId20"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116.png"/><Relationship Id="rId5" Type="http://schemas.openxmlformats.org/officeDocument/2006/relationships/image" Target="../media/image111.png"/><Relationship Id="rId15" Type="http://schemas.openxmlformats.org/officeDocument/2006/relationships/image" Target="../media/image120.png"/><Relationship Id="rId10" Type="http://schemas.openxmlformats.org/officeDocument/2006/relationships/image" Target="../media/image115.png"/><Relationship Id="rId19" Type="http://schemas.openxmlformats.org/officeDocument/2006/relationships/image" Target="../media/image123.pn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19.png"/></Relationships>
</file>

<file path=ppt/slides/_rels/slide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30.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8.xml"/><Relationship Id="rId16" Type="http://schemas.openxmlformats.org/officeDocument/2006/relationships/image" Target="../media/image137.png"/><Relationship Id="rId1" Type="http://schemas.openxmlformats.org/officeDocument/2006/relationships/slideLayout" Target="../slideLayouts/slideLayout1.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4" Type="http://schemas.openxmlformats.org/officeDocument/2006/relationships/image" Target="../media/image31.png"/><Relationship Id="rId9" Type="http://schemas.openxmlformats.org/officeDocument/2006/relationships/image" Target="../media/image130.png"/><Relationship Id="rId14" Type="http://schemas.openxmlformats.org/officeDocument/2006/relationships/image" Target="../media/image135.png"/></Relationships>
</file>

<file path=ppt/slides/_rels/slide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image" Target="../media/image30.png"/><Relationship Id="rId21" Type="http://schemas.openxmlformats.org/officeDocument/2006/relationships/image" Target="../media/image157.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notesSlide" Target="../notesSlides/notesSlide9.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slideLayout" Target="../slideLayouts/slideLayout1.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60.png"/><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10" Type="http://schemas.openxmlformats.org/officeDocument/2006/relationships/image" Target="../media/image146.png"/><Relationship Id="rId19" Type="http://schemas.openxmlformats.org/officeDocument/2006/relationships/image" Target="../media/image155.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631680" y="0"/>
            <a:ext cx="2560320" cy="2560320"/>
          </a:xfrm>
          <a:prstGeom prst="rect">
            <a:avLst/>
          </a:prstGeom>
        </p:spPr>
      </p:pic>
      <p:pic>
        <p:nvPicPr>
          <p:cNvPr id="4" name="Image 2" descr="preencoded.png"/>
          <p:cNvPicPr>
            <a:picLocks noChangeAspect="1"/>
          </p:cNvPicPr>
          <p:nvPr/>
        </p:nvPicPr>
        <p:blipFill>
          <a:blip r:embed="rId5"/>
          <a:stretch>
            <a:fillRect/>
          </a:stretch>
        </p:blipFill>
        <p:spPr>
          <a:xfrm>
            <a:off x="0" y="4297680"/>
            <a:ext cx="2560320" cy="3657600"/>
          </a:xfrm>
          <a:prstGeom prst="rect">
            <a:avLst/>
          </a:prstGeom>
        </p:spPr>
      </p:pic>
      <p:pic>
        <p:nvPicPr>
          <p:cNvPr id="5" name="Image 3" descr="preencoded.png"/>
          <p:cNvPicPr>
            <a:picLocks noChangeAspect="1"/>
          </p:cNvPicPr>
          <p:nvPr/>
        </p:nvPicPr>
        <p:blipFill>
          <a:blip r:embed="rId6"/>
          <a:stretch>
            <a:fillRect/>
          </a:stretch>
        </p:blipFill>
        <p:spPr>
          <a:xfrm>
            <a:off x="6000750" y="2095500"/>
            <a:ext cx="5715000" cy="4762500"/>
          </a:xfrm>
          <a:prstGeom prst="rect">
            <a:avLst/>
          </a:prstGeom>
        </p:spPr>
      </p:pic>
      <p:pic>
        <p:nvPicPr>
          <p:cNvPr id="6" name="Image 4" descr="preencoded.png"/>
          <p:cNvPicPr>
            <a:picLocks noChangeAspect="1"/>
          </p:cNvPicPr>
          <p:nvPr/>
        </p:nvPicPr>
        <p:blipFill>
          <a:blip r:embed="rId7"/>
          <a:stretch>
            <a:fillRect/>
          </a:stretch>
        </p:blipFill>
        <p:spPr>
          <a:xfrm>
            <a:off x="6000750" y="2333625"/>
            <a:ext cx="5715000" cy="4286250"/>
          </a:xfrm>
          <a:prstGeom prst="rect">
            <a:avLst/>
          </a:prstGeom>
        </p:spPr>
      </p:pic>
      <p:pic>
        <p:nvPicPr>
          <p:cNvPr id="7" name="Image 5" descr="preencoded.png"/>
          <p:cNvPicPr>
            <a:picLocks noChangeAspect="1"/>
          </p:cNvPicPr>
          <p:nvPr/>
        </p:nvPicPr>
        <p:blipFill>
          <a:blip r:embed="rId8"/>
          <a:stretch>
            <a:fillRect/>
          </a:stretch>
        </p:blipFill>
        <p:spPr>
          <a:xfrm>
            <a:off x="6000750" y="2571750"/>
            <a:ext cx="5715000" cy="3810000"/>
          </a:xfrm>
          <a:prstGeom prst="rect">
            <a:avLst/>
          </a:prstGeom>
        </p:spPr>
      </p:pic>
      <p:pic>
        <p:nvPicPr>
          <p:cNvPr id="8" name="Image 6" descr="preencoded.png"/>
          <p:cNvPicPr>
            <a:picLocks noChangeAspect="1"/>
          </p:cNvPicPr>
          <p:nvPr/>
        </p:nvPicPr>
        <p:blipFill>
          <a:blip r:embed="rId9"/>
          <a:stretch>
            <a:fillRect/>
          </a:stretch>
        </p:blipFill>
        <p:spPr>
          <a:xfrm>
            <a:off x="2245965" y="1676400"/>
            <a:ext cx="7699921" cy="3505200"/>
          </a:xfrm>
          <a:prstGeom prst="rect">
            <a:avLst/>
          </a:prstGeom>
        </p:spPr>
      </p:pic>
      <p:pic>
        <p:nvPicPr>
          <p:cNvPr id="9" name="Image 7" descr="preencoded.png"/>
          <p:cNvPicPr>
            <a:picLocks noChangeAspect="1"/>
          </p:cNvPicPr>
          <p:nvPr/>
        </p:nvPicPr>
        <p:blipFill>
          <a:blip r:embed="rId10"/>
          <a:stretch>
            <a:fillRect/>
          </a:stretch>
        </p:blipFill>
        <p:spPr>
          <a:xfrm>
            <a:off x="5486251" y="3429000"/>
            <a:ext cx="1219200" cy="38100"/>
          </a:xfrm>
          <a:prstGeom prst="rect">
            <a:avLst/>
          </a:prstGeom>
        </p:spPr>
      </p:pic>
      <p:pic>
        <p:nvPicPr>
          <p:cNvPr id="10" name="Image 8" descr="preencoded.png"/>
          <p:cNvPicPr>
            <a:picLocks noChangeAspect="1"/>
          </p:cNvPicPr>
          <p:nvPr/>
        </p:nvPicPr>
        <p:blipFill>
          <a:blip r:embed="rId11"/>
          <a:stretch>
            <a:fillRect/>
          </a:stretch>
        </p:blipFill>
        <p:spPr>
          <a:xfrm>
            <a:off x="2855565" y="4343400"/>
            <a:ext cx="6480721" cy="533400"/>
          </a:xfrm>
          <a:prstGeom prst="rect">
            <a:avLst/>
          </a:prstGeom>
        </p:spPr>
      </p:pic>
      <p:pic>
        <p:nvPicPr>
          <p:cNvPr id="11" name="Image 9" descr="preencoded.png"/>
          <p:cNvPicPr>
            <a:picLocks noChangeAspect="1"/>
          </p:cNvPicPr>
          <p:nvPr/>
        </p:nvPicPr>
        <p:blipFill>
          <a:blip r:embed="rId12"/>
          <a:stretch>
            <a:fillRect/>
          </a:stretch>
        </p:blipFill>
        <p:spPr>
          <a:xfrm>
            <a:off x="0" y="6096000"/>
            <a:ext cx="12192000" cy="762000"/>
          </a:xfrm>
          <a:prstGeom prst="rect">
            <a:avLst/>
          </a:prstGeom>
        </p:spPr>
      </p:pic>
      <p:pic>
        <p:nvPicPr>
          <p:cNvPr id="12" name="Image 10" descr="preencoded.png"/>
          <p:cNvPicPr>
            <a:picLocks noChangeAspect="1"/>
          </p:cNvPicPr>
          <p:nvPr/>
        </p:nvPicPr>
        <p:blipFill>
          <a:blip r:embed="rId13"/>
          <a:stretch>
            <a:fillRect/>
          </a:stretch>
        </p:blipFill>
        <p:spPr>
          <a:xfrm>
            <a:off x="381000" y="6219825"/>
            <a:ext cx="419100" cy="514350"/>
          </a:xfrm>
          <a:prstGeom prst="rect">
            <a:avLst/>
          </a:prstGeom>
        </p:spPr>
      </p:pic>
      <p:pic>
        <p:nvPicPr>
          <p:cNvPr id="13" name="Image 11" descr="preencoded.png"/>
          <p:cNvPicPr>
            <a:picLocks noChangeAspect="1"/>
          </p:cNvPicPr>
          <p:nvPr/>
        </p:nvPicPr>
        <p:blipFill>
          <a:blip r:embed="rId14"/>
          <a:stretch>
            <a:fillRect/>
          </a:stretch>
        </p:blipFill>
        <p:spPr>
          <a:xfrm>
            <a:off x="495300" y="6334125"/>
            <a:ext cx="190500" cy="266700"/>
          </a:xfrm>
          <a:prstGeom prst="rect">
            <a:avLst/>
          </a:prstGeom>
        </p:spPr>
      </p:pic>
      <p:pic>
        <p:nvPicPr>
          <p:cNvPr id="14" name="Image 12" descr="preencoded.png"/>
          <p:cNvPicPr>
            <a:picLocks noChangeAspect="1"/>
          </p:cNvPicPr>
          <p:nvPr/>
        </p:nvPicPr>
        <p:blipFill>
          <a:blip r:embed="rId15"/>
          <a:stretch>
            <a:fillRect/>
          </a:stretch>
        </p:blipFill>
        <p:spPr>
          <a:xfrm>
            <a:off x="5203924" y="6219825"/>
            <a:ext cx="466725" cy="514350"/>
          </a:xfrm>
          <a:prstGeom prst="rect">
            <a:avLst/>
          </a:prstGeom>
        </p:spPr>
      </p:pic>
      <p:pic>
        <p:nvPicPr>
          <p:cNvPr id="15" name="Image 13" descr="preencoded.png"/>
          <p:cNvPicPr>
            <a:picLocks noChangeAspect="1"/>
          </p:cNvPicPr>
          <p:nvPr/>
        </p:nvPicPr>
        <p:blipFill>
          <a:blip r:embed="rId16"/>
          <a:stretch>
            <a:fillRect/>
          </a:stretch>
        </p:blipFill>
        <p:spPr>
          <a:xfrm>
            <a:off x="5318224" y="6334125"/>
            <a:ext cx="238125" cy="266700"/>
          </a:xfrm>
          <a:prstGeom prst="rect">
            <a:avLst/>
          </a:prstGeom>
        </p:spPr>
      </p:pic>
      <p:pic>
        <p:nvPicPr>
          <p:cNvPr id="16" name="Image 14" descr="preencoded.png"/>
          <p:cNvPicPr>
            <a:picLocks noChangeAspect="1"/>
          </p:cNvPicPr>
          <p:nvPr/>
        </p:nvPicPr>
        <p:blipFill>
          <a:blip r:embed="rId17"/>
          <a:stretch>
            <a:fillRect/>
          </a:stretch>
        </p:blipFill>
        <p:spPr>
          <a:xfrm>
            <a:off x="9505504" y="6219825"/>
            <a:ext cx="419100" cy="514350"/>
          </a:xfrm>
          <a:prstGeom prst="rect">
            <a:avLst/>
          </a:prstGeom>
        </p:spPr>
      </p:pic>
      <p:pic>
        <p:nvPicPr>
          <p:cNvPr id="17" name="Image 15" descr="preencoded.png"/>
          <p:cNvPicPr>
            <a:picLocks noChangeAspect="1"/>
          </p:cNvPicPr>
          <p:nvPr/>
        </p:nvPicPr>
        <p:blipFill>
          <a:blip r:embed="rId18"/>
          <a:stretch>
            <a:fillRect/>
          </a:stretch>
        </p:blipFill>
        <p:spPr>
          <a:xfrm>
            <a:off x="9619804" y="6334125"/>
            <a:ext cx="190500" cy="266700"/>
          </a:xfrm>
          <a:prstGeom prst="rect">
            <a:avLst/>
          </a:prstGeom>
        </p:spPr>
      </p:pic>
      <p:sp>
        <p:nvSpPr>
          <p:cNvPr id="18" name="Text 0"/>
          <p:cNvSpPr/>
          <p:nvPr/>
        </p:nvSpPr>
        <p:spPr>
          <a:xfrm>
            <a:off x="2207493" y="1933575"/>
            <a:ext cx="7776865" cy="666750"/>
          </a:xfrm>
          <a:prstGeom prst="rect">
            <a:avLst/>
          </a:prstGeom>
          <a:noFill/>
          <a:ln/>
        </p:spPr>
        <p:txBody>
          <a:bodyPr vert="horz" wrap="square" lIns="0" tIns="0" rIns="0" bIns="0" rtlCol="0" anchor="t"/>
          <a:lstStyle/>
          <a:p>
            <a:pPr marL="0" indent="0" algn="ctr">
              <a:lnSpc>
                <a:spcPts val="4500"/>
              </a:lnSpc>
              <a:buNone/>
            </a:pPr>
            <a:r>
              <a:rPr lang="en-US" sz="4500" b="1" kern="0" spc="-90" dirty="0">
                <a:solidFill>
                  <a:srgbClr val="60A5FA"/>
                </a:solidFill>
                <a:latin typeface="ui-sans-serif" pitchFamily="34" charset="0"/>
                <a:ea typeface="ui-sans-serif" pitchFamily="34" charset="-122"/>
                <a:cs typeface="ui-sans-serif" pitchFamily="34" charset="-120"/>
              </a:rPr>
              <a:t>Saas Funnel Analysis</a:t>
            </a:r>
            <a:endParaRPr lang="en-US" sz="4500" dirty="0"/>
          </a:p>
        </p:txBody>
      </p:sp>
      <p:sp>
        <p:nvSpPr>
          <p:cNvPr id="19" name="Text 1"/>
          <p:cNvSpPr/>
          <p:nvPr/>
        </p:nvSpPr>
        <p:spPr>
          <a:xfrm>
            <a:off x="2207493" y="2781300"/>
            <a:ext cx="7776865" cy="342900"/>
          </a:xfrm>
          <a:prstGeom prst="rect">
            <a:avLst/>
          </a:prstGeom>
          <a:noFill/>
          <a:ln/>
        </p:spPr>
        <p:txBody>
          <a:bodyPr vert="horz" wrap="square" lIns="0" tIns="0" rIns="0" bIns="0" rtlCol="0" anchor="t"/>
          <a:lstStyle/>
          <a:p>
            <a:pPr marL="0" indent="0" algn="ctr">
              <a:lnSpc>
                <a:spcPts val="2700"/>
              </a:lnSpc>
              <a:buNone/>
            </a:pPr>
            <a:r>
              <a:rPr lang="en-US" sz="2250" dirty="0">
                <a:solidFill>
                  <a:srgbClr val="DBEAFE"/>
                </a:solidFill>
                <a:latin typeface="ui-sans-serif" pitchFamily="34" charset="0"/>
                <a:ea typeface="ui-sans-serif" pitchFamily="34" charset="-122"/>
                <a:cs typeface="ui-sans-serif" pitchFamily="34" charset="-120"/>
              </a:rPr>
              <a:t>From Data to Actionable Insights</a:t>
            </a:r>
            <a:endParaRPr lang="en-US" sz="2250" dirty="0"/>
          </a:p>
        </p:txBody>
      </p:sp>
      <p:sp>
        <p:nvSpPr>
          <p:cNvPr id="20" name="Text 2"/>
          <p:cNvSpPr/>
          <p:nvPr/>
        </p:nvSpPr>
        <p:spPr>
          <a:xfrm>
            <a:off x="2207493" y="3771900"/>
            <a:ext cx="7776865"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BFDBFE"/>
                </a:solidFill>
                <a:latin typeface="ui-sans-serif" pitchFamily="34" charset="0"/>
                <a:ea typeface="ui-sans-serif" pitchFamily="34" charset="-122"/>
                <a:cs typeface="ui-sans-serif" pitchFamily="34" charset="-120"/>
              </a:rPr>
              <a:t>Report Date: December 12, 2025</a:t>
            </a:r>
            <a:endParaRPr lang="en-US" sz="1500" dirty="0"/>
          </a:p>
        </p:txBody>
      </p:sp>
      <p:sp>
        <p:nvSpPr>
          <p:cNvPr id="21" name="Text 3"/>
          <p:cNvSpPr/>
          <p:nvPr/>
        </p:nvSpPr>
        <p:spPr>
          <a:xfrm>
            <a:off x="2207493" y="4572000"/>
            <a:ext cx="7776865"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D8B4FE"/>
                </a:solidFill>
                <a:latin typeface="ui-sans-serif" pitchFamily="34" charset="0"/>
                <a:ea typeface="ui-sans-serif" pitchFamily="34" charset="-122"/>
                <a:cs typeface="ui-sans-serif" pitchFamily="34" charset="-120"/>
              </a:rPr>
              <a:t>PREPARED BY: MAYANK P. SAVANI</a:t>
            </a:r>
            <a:endParaRPr lang="en-US" sz="1800" dirty="0"/>
          </a:p>
        </p:txBody>
      </p:sp>
      <p:sp>
        <p:nvSpPr>
          <p:cNvPr id="22" name="Text 4"/>
          <p:cNvSpPr/>
          <p:nvPr/>
        </p:nvSpPr>
        <p:spPr>
          <a:xfrm>
            <a:off x="914400" y="6219825"/>
            <a:ext cx="3632061" cy="51435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ui-sans-serif" pitchFamily="34" charset="0"/>
                <a:ea typeface="ui-sans-serif" pitchFamily="34" charset="-122"/>
                <a:cs typeface="ui-sans-serif" pitchFamily="34" charset="-120"/>
              </a:rPr>
              <a:t>Data-Driven Decision Making</a:t>
            </a:r>
            <a:endParaRPr lang="en-US" sz="1350" dirty="0"/>
          </a:p>
        </p:txBody>
      </p:sp>
      <p:sp>
        <p:nvSpPr>
          <p:cNvPr id="23" name="Text 5"/>
          <p:cNvSpPr/>
          <p:nvPr/>
        </p:nvSpPr>
        <p:spPr>
          <a:xfrm>
            <a:off x="5784949" y="6219825"/>
            <a:ext cx="3006447" cy="51435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ui-sans-serif" pitchFamily="34" charset="0"/>
                <a:ea typeface="ui-sans-serif" pitchFamily="34" charset="-122"/>
                <a:cs typeface="ui-sans-serif" pitchFamily="34" charset="-120"/>
              </a:rPr>
              <a:t>User-Centric Approach</a:t>
            </a:r>
            <a:endParaRPr lang="en-US" sz="1350" dirty="0"/>
          </a:p>
        </p:txBody>
      </p:sp>
      <p:sp>
        <p:nvSpPr>
          <p:cNvPr id="24" name="Text 6"/>
          <p:cNvSpPr/>
          <p:nvPr/>
        </p:nvSpPr>
        <p:spPr>
          <a:xfrm>
            <a:off x="10038904" y="6219825"/>
            <a:ext cx="2766417" cy="51435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ui-sans-serif" pitchFamily="34" charset="0"/>
                <a:ea typeface="ui-sans-serif" pitchFamily="34" charset="-122"/>
                <a:cs typeface="ui-sans-serif" pitchFamily="34" charset="-120"/>
              </a:rPr>
              <a:t>Growth Optimization</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67550"/>
          </a:xfrm>
          <a:prstGeom prst="rect">
            <a:avLst/>
          </a:prstGeom>
        </p:spPr>
      </p:pic>
      <p:pic>
        <p:nvPicPr>
          <p:cNvPr id="3" name="Image 1" descr="preencoded.png"/>
          <p:cNvPicPr>
            <a:picLocks noChangeAspect="1"/>
          </p:cNvPicPr>
          <p:nvPr/>
        </p:nvPicPr>
        <p:blipFill>
          <a:blip r:embed="rId4"/>
          <a:stretch>
            <a:fillRect/>
          </a:stretch>
        </p:blipFill>
        <p:spPr>
          <a:xfrm>
            <a:off x="0" y="0"/>
            <a:ext cx="12192000" cy="838200"/>
          </a:xfrm>
          <a:prstGeom prst="rect">
            <a:avLst/>
          </a:prstGeom>
        </p:spPr>
      </p:pic>
      <p:pic>
        <p:nvPicPr>
          <p:cNvPr id="4" name="Image 2" descr="preencoded.png"/>
          <p:cNvPicPr>
            <a:picLocks noChangeAspect="1"/>
          </p:cNvPicPr>
          <p:nvPr/>
        </p:nvPicPr>
        <p:blipFill>
          <a:blip r:embed="rId5"/>
          <a:stretch>
            <a:fillRect/>
          </a:stretch>
        </p:blipFill>
        <p:spPr>
          <a:xfrm>
            <a:off x="5638800" y="2095500"/>
            <a:ext cx="914400" cy="38100"/>
          </a:xfrm>
          <a:prstGeom prst="rect">
            <a:avLst/>
          </a:prstGeom>
        </p:spPr>
      </p:pic>
      <p:pic>
        <p:nvPicPr>
          <p:cNvPr id="5" name="Image 3" descr="preencoded.png"/>
          <p:cNvPicPr>
            <a:picLocks noChangeAspect="1"/>
          </p:cNvPicPr>
          <p:nvPr/>
        </p:nvPicPr>
        <p:blipFill>
          <a:blip r:embed="rId6"/>
          <a:stretch>
            <a:fillRect/>
          </a:stretch>
        </p:blipFill>
        <p:spPr>
          <a:xfrm>
            <a:off x="1809750" y="2514600"/>
            <a:ext cx="8572500" cy="2305050"/>
          </a:xfrm>
          <a:prstGeom prst="rect">
            <a:avLst/>
          </a:prstGeom>
        </p:spPr>
      </p:pic>
      <p:pic>
        <p:nvPicPr>
          <p:cNvPr id="6" name="Image 4" descr="preencoded.png"/>
          <p:cNvPicPr>
            <a:picLocks noChangeAspect="1"/>
          </p:cNvPicPr>
          <p:nvPr/>
        </p:nvPicPr>
        <p:blipFill>
          <a:blip r:embed="rId7"/>
          <a:stretch>
            <a:fillRect/>
          </a:stretch>
        </p:blipFill>
        <p:spPr>
          <a:xfrm>
            <a:off x="2038350" y="3200400"/>
            <a:ext cx="476250" cy="476250"/>
          </a:xfrm>
          <a:prstGeom prst="rect">
            <a:avLst/>
          </a:prstGeom>
        </p:spPr>
      </p:pic>
      <p:pic>
        <p:nvPicPr>
          <p:cNvPr id="7" name="Image 5" descr="preencoded.png"/>
          <p:cNvPicPr>
            <a:picLocks noChangeAspect="1"/>
          </p:cNvPicPr>
          <p:nvPr/>
        </p:nvPicPr>
        <p:blipFill>
          <a:blip r:embed="rId8"/>
          <a:stretch>
            <a:fillRect/>
          </a:stretch>
        </p:blipFill>
        <p:spPr>
          <a:xfrm>
            <a:off x="2190750" y="3362325"/>
            <a:ext cx="171450" cy="152400"/>
          </a:xfrm>
          <a:prstGeom prst="rect">
            <a:avLst/>
          </a:prstGeom>
        </p:spPr>
      </p:pic>
      <p:pic>
        <p:nvPicPr>
          <p:cNvPr id="8" name="Image 6" descr="preencoded.png"/>
          <p:cNvPicPr>
            <a:picLocks noChangeAspect="1"/>
          </p:cNvPicPr>
          <p:nvPr/>
        </p:nvPicPr>
        <p:blipFill>
          <a:blip r:embed="rId9"/>
          <a:stretch>
            <a:fillRect/>
          </a:stretch>
        </p:blipFill>
        <p:spPr>
          <a:xfrm>
            <a:off x="6210300" y="3200400"/>
            <a:ext cx="476250" cy="476250"/>
          </a:xfrm>
          <a:prstGeom prst="rect">
            <a:avLst/>
          </a:prstGeom>
        </p:spPr>
      </p:pic>
      <p:pic>
        <p:nvPicPr>
          <p:cNvPr id="9" name="Image 7" descr="preencoded.png"/>
          <p:cNvPicPr>
            <a:picLocks noChangeAspect="1"/>
          </p:cNvPicPr>
          <p:nvPr/>
        </p:nvPicPr>
        <p:blipFill>
          <a:blip r:embed="rId10"/>
          <a:stretch>
            <a:fillRect/>
          </a:stretch>
        </p:blipFill>
        <p:spPr>
          <a:xfrm>
            <a:off x="6372225" y="3362325"/>
            <a:ext cx="152400" cy="152400"/>
          </a:xfrm>
          <a:prstGeom prst="rect">
            <a:avLst/>
          </a:prstGeom>
        </p:spPr>
      </p:pic>
      <p:pic>
        <p:nvPicPr>
          <p:cNvPr id="10" name="Image 8" descr="preencoded.png"/>
          <p:cNvPicPr>
            <a:picLocks noChangeAspect="1"/>
          </p:cNvPicPr>
          <p:nvPr/>
        </p:nvPicPr>
        <p:blipFill>
          <a:blip r:embed="rId11"/>
          <a:stretch>
            <a:fillRect/>
          </a:stretch>
        </p:blipFill>
        <p:spPr>
          <a:xfrm>
            <a:off x="2038350" y="4114800"/>
            <a:ext cx="476250" cy="476250"/>
          </a:xfrm>
          <a:prstGeom prst="rect">
            <a:avLst/>
          </a:prstGeom>
        </p:spPr>
      </p:pic>
      <p:pic>
        <p:nvPicPr>
          <p:cNvPr id="11" name="Image 9" descr="preencoded.png"/>
          <p:cNvPicPr>
            <a:picLocks noChangeAspect="1"/>
          </p:cNvPicPr>
          <p:nvPr/>
        </p:nvPicPr>
        <p:blipFill>
          <a:blip r:embed="rId12"/>
          <a:stretch>
            <a:fillRect/>
          </a:stretch>
        </p:blipFill>
        <p:spPr>
          <a:xfrm>
            <a:off x="2181225" y="4276725"/>
            <a:ext cx="190500" cy="152400"/>
          </a:xfrm>
          <a:prstGeom prst="rect">
            <a:avLst/>
          </a:prstGeom>
        </p:spPr>
      </p:pic>
      <p:pic>
        <p:nvPicPr>
          <p:cNvPr id="12" name="Image 10" descr="preencoded.png"/>
          <p:cNvPicPr>
            <a:picLocks noChangeAspect="1"/>
          </p:cNvPicPr>
          <p:nvPr/>
        </p:nvPicPr>
        <p:blipFill>
          <a:blip r:embed="rId13"/>
          <a:stretch>
            <a:fillRect/>
          </a:stretch>
        </p:blipFill>
        <p:spPr>
          <a:xfrm>
            <a:off x="6210300" y="4114800"/>
            <a:ext cx="476250" cy="476250"/>
          </a:xfrm>
          <a:prstGeom prst="rect">
            <a:avLst/>
          </a:prstGeom>
        </p:spPr>
      </p:pic>
      <p:pic>
        <p:nvPicPr>
          <p:cNvPr id="13" name="Image 11" descr="preencoded.png"/>
          <p:cNvPicPr>
            <a:picLocks noChangeAspect="1"/>
          </p:cNvPicPr>
          <p:nvPr/>
        </p:nvPicPr>
        <p:blipFill>
          <a:blip r:embed="rId14"/>
          <a:stretch>
            <a:fillRect/>
          </a:stretch>
        </p:blipFill>
        <p:spPr>
          <a:xfrm>
            <a:off x="6391275" y="4276725"/>
            <a:ext cx="114300" cy="152400"/>
          </a:xfrm>
          <a:prstGeom prst="rect">
            <a:avLst/>
          </a:prstGeom>
        </p:spPr>
      </p:pic>
      <p:pic>
        <p:nvPicPr>
          <p:cNvPr id="14" name="Image 12" descr="preencoded.png"/>
          <p:cNvPicPr>
            <a:picLocks noChangeAspect="1"/>
          </p:cNvPicPr>
          <p:nvPr/>
        </p:nvPicPr>
        <p:blipFill>
          <a:blip r:embed="rId15"/>
          <a:stretch>
            <a:fillRect/>
          </a:stretch>
        </p:blipFill>
        <p:spPr>
          <a:xfrm>
            <a:off x="1809750" y="5124450"/>
            <a:ext cx="8572500" cy="1066800"/>
          </a:xfrm>
          <a:prstGeom prst="rect">
            <a:avLst/>
          </a:prstGeom>
        </p:spPr>
      </p:pic>
      <p:pic>
        <p:nvPicPr>
          <p:cNvPr id="15" name="Image 13" descr="preencoded.png"/>
          <p:cNvPicPr>
            <a:picLocks noChangeAspect="1"/>
          </p:cNvPicPr>
          <p:nvPr/>
        </p:nvPicPr>
        <p:blipFill>
          <a:blip r:embed="rId16"/>
          <a:stretch>
            <a:fillRect/>
          </a:stretch>
        </p:blipFill>
        <p:spPr>
          <a:xfrm>
            <a:off x="2038350" y="5419725"/>
            <a:ext cx="476250" cy="476250"/>
          </a:xfrm>
          <a:prstGeom prst="rect">
            <a:avLst/>
          </a:prstGeom>
        </p:spPr>
      </p:pic>
      <p:pic>
        <p:nvPicPr>
          <p:cNvPr id="16" name="Image 14" descr="preencoded.png"/>
          <p:cNvPicPr>
            <a:picLocks noChangeAspect="1"/>
          </p:cNvPicPr>
          <p:nvPr/>
        </p:nvPicPr>
        <p:blipFill>
          <a:blip r:embed="rId17"/>
          <a:stretch>
            <a:fillRect/>
          </a:stretch>
        </p:blipFill>
        <p:spPr>
          <a:xfrm>
            <a:off x="2133600" y="5505450"/>
            <a:ext cx="285750" cy="304800"/>
          </a:xfrm>
          <a:prstGeom prst="rect">
            <a:avLst/>
          </a:prstGeom>
        </p:spPr>
      </p:pic>
      <p:sp>
        <p:nvSpPr>
          <p:cNvPr id="17" name="Text 0"/>
          <p:cNvSpPr/>
          <p:nvPr/>
        </p:nvSpPr>
        <p:spPr>
          <a:xfrm>
            <a:off x="381000" y="219075"/>
            <a:ext cx="0" cy="390525"/>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
</a:t>
            </a:r>
            <a:endParaRPr lang="en-US" sz="2700" dirty="0"/>
          </a:p>
        </p:txBody>
      </p:sp>
      <p:sp>
        <p:nvSpPr>
          <p:cNvPr id="18" name="Text 1"/>
          <p:cNvSpPr/>
          <p:nvPr/>
        </p:nvSpPr>
        <p:spPr>
          <a:xfrm>
            <a:off x="4301133" y="1219200"/>
            <a:ext cx="4307681" cy="571500"/>
          </a:xfrm>
          <a:prstGeom prst="rect">
            <a:avLst/>
          </a:prstGeom>
          <a:noFill/>
          <a:ln/>
        </p:spPr>
        <p:txBody>
          <a:bodyPr vert="horz" wrap="square" lIns="0" tIns="0" rIns="0" bIns="0" rtlCol="0" anchor="t"/>
          <a:lstStyle/>
          <a:p>
            <a:pPr marL="0" indent="0">
              <a:lnSpc>
                <a:spcPts val="4500"/>
              </a:lnSpc>
              <a:buNone/>
            </a:pPr>
            <a:r>
              <a:rPr lang="en-US" sz="4500" b="1" dirty="0">
                <a:solidFill>
                  <a:srgbClr val="000000"/>
                </a:solidFill>
                <a:latin typeface="ui-sans-serif" pitchFamily="34" charset="0"/>
                <a:ea typeface="ui-sans-serif" pitchFamily="34" charset="-122"/>
                <a:cs typeface="ui-sans-serif" pitchFamily="34" charset="-120"/>
              </a:rPr>
              <a:t>Thank You!</a:t>
            </a:r>
            <a:endParaRPr lang="en-US" sz="4500" dirty="0"/>
          </a:p>
        </p:txBody>
      </p:sp>
      <p:sp>
        <p:nvSpPr>
          <p:cNvPr id="19" name="Text 2"/>
          <p:cNvSpPr/>
          <p:nvPr/>
        </p:nvSpPr>
        <p:spPr>
          <a:xfrm>
            <a:off x="2038350" y="2743200"/>
            <a:ext cx="81153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Key Takeaways</a:t>
            </a:r>
            <a:endParaRPr lang="en-US" sz="1800" dirty="0"/>
          </a:p>
        </p:txBody>
      </p:sp>
      <p:sp>
        <p:nvSpPr>
          <p:cNvPr id="20" name="Text 3"/>
          <p:cNvSpPr/>
          <p:nvPr/>
        </p:nvSpPr>
        <p:spPr>
          <a:xfrm>
            <a:off x="2667000" y="3200400"/>
            <a:ext cx="33147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Significant drop-off between signup and email verification requires immediate attention</a:t>
            </a:r>
            <a:endParaRPr lang="en-US" sz="1200" dirty="0"/>
          </a:p>
        </p:txBody>
      </p:sp>
      <p:sp>
        <p:nvSpPr>
          <p:cNvPr id="21" name="Text 4"/>
          <p:cNvSpPr/>
          <p:nvPr/>
        </p:nvSpPr>
        <p:spPr>
          <a:xfrm>
            <a:off x="6838950" y="3200400"/>
            <a:ext cx="3314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Feature usage during trials strongly correlates with subscription conversion</a:t>
            </a:r>
            <a:endParaRPr lang="en-US" sz="1200" dirty="0"/>
          </a:p>
        </p:txBody>
      </p:sp>
      <p:sp>
        <p:nvSpPr>
          <p:cNvPr id="22" name="Text 5"/>
          <p:cNvSpPr/>
          <p:nvPr/>
        </p:nvSpPr>
        <p:spPr>
          <a:xfrm>
            <a:off x="2667000" y="4114800"/>
            <a:ext cx="3314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Users with low feature usage are at high risk of churning</a:t>
            </a:r>
            <a:endParaRPr lang="en-US" sz="1200" dirty="0"/>
          </a:p>
        </p:txBody>
      </p:sp>
      <p:sp>
        <p:nvSpPr>
          <p:cNvPr id="23" name="Text 6"/>
          <p:cNvSpPr/>
          <p:nvPr/>
        </p:nvSpPr>
        <p:spPr>
          <a:xfrm>
            <a:off x="6838950" y="4114800"/>
            <a:ext cx="3314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Mobile users show different churn behaviors requiring targeted interventions</a:t>
            </a:r>
            <a:endParaRPr lang="en-US" sz="1200" dirty="0"/>
          </a:p>
        </p:txBody>
      </p:sp>
      <p:sp>
        <p:nvSpPr>
          <p:cNvPr id="24" name="Text 7"/>
          <p:cNvSpPr/>
          <p:nvPr/>
        </p:nvSpPr>
        <p:spPr>
          <a:xfrm>
            <a:off x="2743200" y="5353050"/>
            <a:ext cx="7289453"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Questions &amp; Discussion</a:t>
            </a:r>
            <a:endParaRPr lang="en-US" sz="1800" dirty="0"/>
          </a:p>
        </p:txBody>
      </p:sp>
      <p:sp>
        <p:nvSpPr>
          <p:cNvPr id="25" name="Text 8"/>
          <p:cNvSpPr/>
          <p:nvPr/>
        </p:nvSpPr>
        <p:spPr>
          <a:xfrm>
            <a:off x="2743200" y="5734050"/>
            <a:ext cx="8747343"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ui-sans-serif" pitchFamily="34" charset="0"/>
                <a:ea typeface="ui-sans-serif" pitchFamily="34" charset="-122"/>
                <a:cs typeface="ui-sans-serif" pitchFamily="34" charset="-120"/>
              </a:rPr>
              <a:t>We welcome your insights and questions about the SaaS funnel analysis and recommendations</a:t>
            </a:r>
            <a:endParaRPr lang="en-US" sz="1200" dirty="0"/>
          </a:p>
        </p:txBody>
      </p:sp>
      <p:sp>
        <p:nvSpPr>
          <p:cNvPr id="26" name="Text 9"/>
          <p:cNvSpPr/>
          <p:nvPr/>
        </p:nvSpPr>
        <p:spPr>
          <a:xfrm>
            <a:off x="381000" y="6724650"/>
            <a:ext cx="3615452"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SaaS Funnel Analysis | December 12, 2025</a:t>
            </a:r>
            <a:endParaRPr lang="en-US" sz="1050" dirty="0"/>
          </a:p>
        </p:txBody>
      </p:sp>
      <p:sp>
        <p:nvSpPr>
          <p:cNvPr id="27" name="Text 10"/>
          <p:cNvSpPr/>
          <p:nvPr/>
        </p:nvSpPr>
        <p:spPr>
          <a:xfrm>
            <a:off x="10893028" y="6724650"/>
            <a:ext cx="1101566"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Page 10 of 10</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631680" y="0"/>
            <a:ext cx="2560320" cy="2560320"/>
          </a:xfrm>
          <a:prstGeom prst="rect">
            <a:avLst/>
          </a:prstGeom>
        </p:spPr>
      </p:pic>
      <p:pic>
        <p:nvPicPr>
          <p:cNvPr id="4" name="Image 2" descr="preencoded.png"/>
          <p:cNvPicPr>
            <a:picLocks noChangeAspect="1"/>
          </p:cNvPicPr>
          <p:nvPr/>
        </p:nvPicPr>
        <p:blipFill>
          <a:blip r:embed="rId5"/>
          <a:stretch>
            <a:fillRect/>
          </a:stretch>
        </p:blipFill>
        <p:spPr>
          <a:xfrm>
            <a:off x="0" y="4297680"/>
            <a:ext cx="2560320" cy="3657600"/>
          </a:xfrm>
          <a:prstGeom prst="rect">
            <a:avLst/>
          </a:prstGeom>
        </p:spPr>
      </p:pic>
      <p:pic>
        <p:nvPicPr>
          <p:cNvPr id="5" name="Image 3" descr="preencoded.png"/>
          <p:cNvPicPr>
            <a:picLocks noChangeAspect="1"/>
          </p:cNvPicPr>
          <p:nvPr/>
        </p:nvPicPr>
        <p:blipFill>
          <a:blip r:embed="rId6"/>
          <a:stretch>
            <a:fillRect/>
          </a:stretch>
        </p:blipFill>
        <p:spPr>
          <a:xfrm>
            <a:off x="0" y="0"/>
            <a:ext cx="12192000" cy="838200"/>
          </a:xfrm>
          <a:prstGeom prst="rect">
            <a:avLst/>
          </a:prstGeom>
        </p:spPr>
      </p:pic>
      <p:pic>
        <p:nvPicPr>
          <p:cNvPr id="6" name="Image 4" descr="preencoded.png"/>
          <p:cNvPicPr>
            <a:picLocks noChangeAspect="1"/>
          </p:cNvPicPr>
          <p:nvPr/>
        </p:nvPicPr>
        <p:blipFill>
          <a:blip r:embed="rId7"/>
          <a:stretch>
            <a:fillRect/>
          </a:stretch>
        </p:blipFill>
        <p:spPr>
          <a:xfrm>
            <a:off x="381000" y="1219200"/>
            <a:ext cx="5486400" cy="4762500"/>
          </a:xfrm>
          <a:prstGeom prst="rect">
            <a:avLst/>
          </a:prstGeom>
        </p:spPr>
      </p:pic>
      <p:pic>
        <p:nvPicPr>
          <p:cNvPr id="7" name="Image 5" descr="preencoded.png"/>
          <p:cNvPicPr>
            <a:picLocks noChangeAspect="1"/>
          </p:cNvPicPr>
          <p:nvPr/>
        </p:nvPicPr>
        <p:blipFill>
          <a:blip r:embed="rId8"/>
          <a:stretch>
            <a:fillRect/>
          </a:stretch>
        </p:blipFill>
        <p:spPr>
          <a:xfrm>
            <a:off x="609600" y="1447800"/>
            <a:ext cx="571500" cy="571500"/>
          </a:xfrm>
          <a:prstGeom prst="rect">
            <a:avLst/>
          </a:prstGeom>
        </p:spPr>
      </p:pic>
      <p:pic>
        <p:nvPicPr>
          <p:cNvPr id="8" name="Image 6" descr="preencoded.png"/>
          <p:cNvPicPr>
            <a:picLocks noChangeAspect="1"/>
          </p:cNvPicPr>
          <p:nvPr/>
        </p:nvPicPr>
        <p:blipFill>
          <a:blip r:embed="rId9"/>
          <a:stretch>
            <a:fillRect/>
          </a:stretch>
        </p:blipFill>
        <p:spPr>
          <a:xfrm>
            <a:off x="781050" y="1581150"/>
            <a:ext cx="228600" cy="304800"/>
          </a:xfrm>
          <a:prstGeom prst="rect">
            <a:avLst/>
          </a:prstGeom>
        </p:spPr>
      </p:pic>
      <p:pic>
        <p:nvPicPr>
          <p:cNvPr id="9" name="Image 7" descr="preencoded.png"/>
          <p:cNvPicPr>
            <a:picLocks noChangeAspect="1"/>
          </p:cNvPicPr>
          <p:nvPr/>
        </p:nvPicPr>
        <p:blipFill>
          <a:blip r:embed="rId10"/>
          <a:stretch>
            <a:fillRect/>
          </a:stretch>
        </p:blipFill>
        <p:spPr>
          <a:xfrm>
            <a:off x="609600" y="2286000"/>
            <a:ext cx="152400" cy="152400"/>
          </a:xfrm>
          <a:prstGeom prst="rect">
            <a:avLst/>
          </a:prstGeom>
        </p:spPr>
      </p:pic>
      <p:pic>
        <p:nvPicPr>
          <p:cNvPr id="10" name="Image 8" descr="preencoded.png"/>
          <p:cNvPicPr>
            <a:picLocks noChangeAspect="1"/>
          </p:cNvPicPr>
          <p:nvPr/>
        </p:nvPicPr>
        <p:blipFill>
          <a:blip r:embed="rId11"/>
          <a:stretch>
            <a:fillRect/>
          </a:stretch>
        </p:blipFill>
        <p:spPr>
          <a:xfrm>
            <a:off x="609600" y="3238500"/>
            <a:ext cx="190500" cy="152400"/>
          </a:xfrm>
          <a:prstGeom prst="rect">
            <a:avLst/>
          </a:prstGeom>
        </p:spPr>
      </p:pic>
      <p:pic>
        <p:nvPicPr>
          <p:cNvPr id="11" name="Image 9" descr="preencoded.png"/>
          <p:cNvPicPr>
            <a:picLocks noChangeAspect="1"/>
          </p:cNvPicPr>
          <p:nvPr/>
        </p:nvPicPr>
        <p:blipFill>
          <a:blip r:embed="rId12"/>
          <a:stretch>
            <a:fillRect/>
          </a:stretch>
        </p:blipFill>
        <p:spPr>
          <a:xfrm>
            <a:off x="609600" y="4191000"/>
            <a:ext cx="152400" cy="152400"/>
          </a:xfrm>
          <a:prstGeom prst="rect">
            <a:avLst/>
          </a:prstGeom>
        </p:spPr>
      </p:pic>
      <p:pic>
        <p:nvPicPr>
          <p:cNvPr id="12" name="Image 10" descr="preencoded.png"/>
          <p:cNvPicPr>
            <a:picLocks noChangeAspect="1"/>
          </p:cNvPicPr>
          <p:nvPr/>
        </p:nvPicPr>
        <p:blipFill>
          <a:blip r:embed="rId7"/>
          <a:stretch>
            <a:fillRect/>
          </a:stretch>
        </p:blipFill>
        <p:spPr>
          <a:xfrm>
            <a:off x="6324600" y="1219200"/>
            <a:ext cx="5486400" cy="4762500"/>
          </a:xfrm>
          <a:prstGeom prst="rect">
            <a:avLst/>
          </a:prstGeom>
        </p:spPr>
      </p:pic>
      <p:pic>
        <p:nvPicPr>
          <p:cNvPr id="13" name="Image 11" descr="preencoded.png"/>
          <p:cNvPicPr>
            <a:picLocks noChangeAspect="1"/>
          </p:cNvPicPr>
          <p:nvPr/>
        </p:nvPicPr>
        <p:blipFill>
          <a:blip r:embed="rId13"/>
          <a:stretch>
            <a:fillRect/>
          </a:stretch>
        </p:blipFill>
        <p:spPr>
          <a:xfrm>
            <a:off x="6553200" y="1447800"/>
            <a:ext cx="571500" cy="571500"/>
          </a:xfrm>
          <a:prstGeom prst="rect">
            <a:avLst/>
          </a:prstGeom>
        </p:spPr>
      </p:pic>
      <p:pic>
        <p:nvPicPr>
          <p:cNvPr id="14" name="Image 12" descr="preencoded.png"/>
          <p:cNvPicPr>
            <a:picLocks noChangeAspect="1"/>
          </p:cNvPicPr>
          <p:nvPr/>
        </p:nvPicPr>
        <p:blipFill>
          <a:blip r:embed="rId14"/>
          <a:stretch>
            <a:fillRect/>
          </a:stretch>
        </p:blipFill>
        <p:spPr>
          <a:xfrm>
            <a:off x="6724650" y="1581150"/>
            <a:ext cx="228600" cy="304800"/>
          </a:xfrm>
          <a:prstGeom prst="rect">
            <a:avLst/>
          </a:prstGeom>
        </p:spPr>
      </p:pic>
      <p:pic>
        <p:nvPicPr>
          <p:cNvPr id="15" name="Image 13" descr="preencoded.png"/>
          <p:cNvPicPr>
            <a:picLocks noChangeAspect="1"/>
          </p:cNvPicPr>
          <p:nvPr/>
        </p:nvPicPr>
        <p:blipFill>
          <a:blip r:embed="rId15"/>
          <a:stretch>
            <a:fillRect/>
          </a:stretch>
        </p:blipFill>
        <p:spPr>
          <a:xfrm>
            <a:off x="6553200" y="2286000"/>
            <a:ext cx="171450" cy="152400"/>
          </a:xfrm>
          <a:prstGeom prst="rect">
            <a:avLst/>
          </a:prstGeom>
        </p:spPr>
      </p:pic>
      <p:pic>
        <p:nvPicPr>
          <p:cNvPr id="16" name="Image 14" descr="preencoded.png"/>
          <p:cNvPicPr>
            <a:picLocks noChangeAspect="1"/>
          </p:cNvPicPr>
          <p:nvPr/>
        </p:nvPicPr>
        <p:blipFill>
          <a:blip r:embed="rId16"/>
          <a:stretch>
            <a:fillRect/>
          </a:stretch>
        </p:blipFill>
        <p:spPr>
          <a:xfrm>
            <a:off x="6553200" y="3467100"/>
            <a:ext cx="190500" cy="152400"/>
          </a:xfrm>
          <a:prstGeom prst="rect">
            <a:avLst/>
          </a:prstGeom>
        </p:spPr>
      </p:pic>
      <p:pic>
        <p:nvPicPr>
          <p:cNvPr id="17" name="Image 15" descr="preencoded.png"/>
          <p:cNvPicPr>
            <a:picLocks noChangeAspect="1"/>
          </p:cNvPicPr>
          <p:nvPr/>
        </p:nvPicPr>
        <p:blipFill>
          <a:blip r:embed="rId17"/>
          <a:stretch>
            <a:fillRect/>
          </a:stretch>
        </p:blipFill>
        <p:spPr>
          <a:xfrm>
            <a:off x="6553200" y="4419600"/>
            <a:ext cx="114300" cy="152400"/>
          </a:xfrm>
          <a:prstGeom prst="rect">
            <a:avLst/>
          </a:prstGeom>
        </p:spPr>
      </p:pic>
      <p:sp>
        <p:nvSpPr>
          <p:cNvPr id="18" name="Text 0"/>
          <p:cNvSpPr/>
          <p:nvPr/>
        </p:nvSpPr>
        <p:spPr>
          <a:xfrm>
            <a:off x="381000" y="2286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Business Problem &amp; Objectives</a:t>
            </a:r>
            <a:endParaRPr lang="en-US" sz="2700" dirty="0"/>
          </a:p>
        </p:txBody>
      </p:sp>
      <p:sp>
        <p:nvSpPr>
          <p:cNvPr id="19" name="Text 1"/>
          <p:cNvSpPr/>
          <p:nvPr/>
        </p:nvSpPr>
        <p:spPr>
          <a:xfrm>
            <a:off x="1333500" y="1581150"/>
            <a:ext cx="2971979"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Current Challenges</a:t>
            </a:r>
            <a:endParaRPr lang="en-US" sz="1800" dirty="0"/>
          </a:p>
        </p:txBody>
      </p:sp>
      <p:sp>
        <p:nvSpPr>
          <p:cNvPr id="20" name="Text 2"/>
          <p:cNvSpPr/>
          <p:nvPr/>
        </p:nvSpPr>
        <p:spPr>
          <a:xfrm>
            <a:off x="876300" y="2247900"/>
            <a:ext cx="5715000" cy="266700"/>
          </a:xfrm>
          <a:prstGeom prst="rect">
            <a:avLst/>
          </a:prstGeom>
          <a:noFill/>
          <a:ln/>
        </p:spPr>
        <p:txBody>
          <a:bodyPr vert="horz" wrap="square" lIns="0" tIns="0" rIns="0" bIns="0" rtlCol="0" anchor="t"/>
          <a:lstStyle/>
          <a:p>
            <a:pPr marL="0" indent="0" algn="l">
              <a:lnSpc>
                <a:spcPts val="2100"/>
              </a:lnSpc>
              <a:buNone/>
            </a:pPr>
            <a:r>
              <a:rPr lang="en-US" sz="1500" b="1" dirty="0">
                <a:solidFill>
                  <a:srgbClr val="374151"/>
                </a:solidFill>
                <a:latin typeface="ui-sans-serif" pitchFamily="34" charset="0"/>
                <a:ea typeface="ui-sans-serif" pitchFamily="34" charset="-122"/>
                <a:cs typeface="ui-sans-serif" pitchFamily="34" charset="-120"/>
              </a:rPr>
              <a:t>Inconsistent Conversion Rates</a:t>
            </a:r>
            <a:endParaRPr lang="en-US" sz="1500" dirty="0"/>
          </a:p>
        </p:txBody>
      </p:sp>
      <p:sp>
        <p:nvSpPr>
          <p:cNvPr id="21" name="Text 3"/>
          <p:cNvSpPr/>
          <p:nvPr/>
        </p:nvSpPr>
        <p:spPr>
          <a:xfrm>
            <a:off x="876300" y="2514600"/>
            <a:ext cx="47625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Significant drop-offs at various stages of the acquisition funnel, particularly between signup and email verification.</a:t>
            </a:r>
            <a:endParaRPr lang="en-US" sz="1200" dirty="0"/>
          </a:p>
        </p:txBody>
      </p:sp>
      <p:sp>
        <p:nvSpPr>
          <p:cNvPr id="22" name="Text 4"/>
          <p:cNvSpPr/>
          <p:nvPr/>
        </p:nvSpPr>
        <p:spPr>
          <a:xfrm>
            <a:off x="914400" y="3200400"/>
            <a:ext cx="4724400" cy="266700"/>
          </a:xfrm>
          <a:prstGeom prst="rect">
            <a:avLst/>
          </a:prstGeom>
          <a:noFill/>
          <a:ln/>
        </p:spPr>
        <p:txBody>
          <a:bodyPr vert="horz" wrap="square" lIns="0" tIns="0" rIns="0" bIns="0" rtlCol="0" anchor="t"/>
          <a:lstStyle/>
          <a:p>
            <a:pPr marL="0" indent="0" algn="l">
              <a:lnSpc>
                <a:spcPts val="2100"/>
              </a:lnSpc>
              <a:buNone/>
            </a:pPr>
            <a:r>
              <a:rPr lang="en-US" sz="1500" b="1" dirty="0">
                <a:solidFill>
                  <a:srgbClr val="374151"/>
                </a:solidFill>
                <a:latin typeface="ui-sans-serif" pitchFamily="34" charset="0"/>
                <a:ea typeface="ui-sans-serif" pitchFamily="34" charset="-122"/>
                <a:cs typeface="ui-sans-serif" pitchFamily="34" charset="-120"/>
              </a:rPr>
              <a:t>High Churn Rates</a:t>
            </a:r>
            <a:endParaRPr lang="en-US" sz="1500" dirty="0"/>
          </a:p>
        </p:txBody>
      </p:sp>
      <p:sp>
        <p:nvSpPr>
          <p:cNvPr id="23" name="Text 5"/>
          <p:cNvSpPr/>
          <p:nvPr/>
        </p:nvSpPr>
        <p:spPr>
          <a:xfrm>
            <a:off x="914400" y="34671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Unusually high long-term churn rate indicating issues with user retention and satisfaction.</a:t>
            </a:r>
            <a:endParaRPr lang="en-US" sz="1200" dirty="0"/>
          </a:p>
        </p:txBody>
      </p:sp>
      <p:sp>
        <p:nvSpPr>
          <p:cNvPr id="24" name="Text 6"/>
          <p:cNvSpPr/>
          <p:nvPr/>
        </p:nvSpPr>
        <p:spPr>
          <a:xfrm>
            <a:off x="876300" y="4152900"/>
            <a:ext cx="4762500" cy="266700"/>
          </a:xfrm>
          <a:prstGeom prst="rect">
            <a:avLst/>
          </a:prstGeom>
          <a:noFill/>
          <a:ln/>
        </p:spPr>
        <p:txBody>
          <a:bodyPr vert="horz" wrap="square" lIns="0" tIns="0" rIns="0" bIns="0" rtlCol="0" anchor="t"/>
          <a:lstStyle/>
          <a:p>
            <a:pPr marL="0" indent="0" algn="l">
              <a:lnSpc>
                <a:spcPts val="2100"/>
              </a:lnSpc>
              <a:buNone/>
            </a:pPr>
            <a:r>
              <a:rPr lang="en-US" sz="1500" b="1" dirty="0">
                <a:solidFill>
                  <a:srgbClr val="374151"/>
                </a:solidFill>
                <a:latin typeface="ui-sans-serif" pitchFamily="34" charset="0"/>
                <a:ea typeface="ui-sans-serif" pitchFamily="34" charset="-122"/>
                <a:cs typeface="ui-sans-serif" pitchFamily="34" charset="-120"/>
              </a:rPr>
              <a:t>Lack of Insights</a:t>
            </a:r>
            <a:endParaRPr lang="en-US" sz="1500" dirty="0"/>
          </a:p>
        </p:txBody>
      </p:sp>
      <p:sp>
        <p:nvSpPr>
          <p:cNvPr id="25" name="Text 7"/>
          <p:cNvSpPr/>
          <p:nvPr/>
        </p:nvSpPr>
        <p:spPr>
          <a:xfrm>
            <a:off x="876300" y="4419600"/>
            <a:ext cx="47625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Need for a comprehensive analytical framework to identify user drop-off points and behaviors correlated with retention.</a:t>
            </a:r>
            <a:endParaRPr lang="en-US" sz="1200" dirty="0"/>
          </a:p>
        </p:txBody>
      </p:sp>
      <p:sp>
        <p:nvSpPr>
          <p:cNvPr id="26" name="Text 8"/>
          <p:cNvSpPr/>
          <p:nvPr/>
        </p:nvSpPr>
        <p:spPr>
          <a:xfrm>
            <a:off x="7277100" y="1581150"/>
            <a:ext cx="16255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Objectives</a:t>
            </a:r>
            <a:endParaRPr lang="en-US" sz="1800" dirty="0"/>
          </a:p>
        </p:txBody>
      </p:sp>
      <p:sp>
        <p:nvSpPr>
          <p:cNvPr id="27" name="Text 9"/>
          <p:cNvSpPr/>
          <p:nvPr/>
        </p:nvSpPr>
        <p:spPr>
          <a:xfrm>
            <a:off x="6838950" y="2247900"/>
            <a:ext cx="5692140" cy="266700"/>
          </a:xfrm>
          <a:prstGeom prst="rect">
            <a:avLst/>
          </a:prstGeom>
          <a:noFill/>
          <a:ln/>
        </p:spPr>
        <p:txBody>
          <a:bodyPr vert="horz" wrap="square" lIns="0" tIns="0" rIns="0" bIns="0" rtlCol="0" anchor="t"/>
          <a:lstStyle/>
          <a:p>
            <a:pPr marL="0" indent="0" algn="l">
              <a:lnSpc>
                <a:spcPts val="2100"/>
              </a:lnSpc>
              <a:buNone/>
            </a:pPr>
            <a:r>
              <a:rPr lang="en-US" sz="1500" b="1" dirty="0">
                <a:solidFill>
                  <a:srgbClr val="374151"/>
                </a:solidFill>
                <a:latin typeface="ui-sans-serif" pitchFamily="34" charset="0"/>
                <a:ea typeface="ui-sans-serif" pitchFamily="34" charset="-122"/>
                <a:cs typeface="ui-sans-serif" pitchFamily="34" charset="-120"/>
              </a:rPr>
              <a:t>End-to-End Analytics Pipeline</a:t>
            </a:r>
            <a:endParaRPr lang="en-US" sz="1500" dirty="0"/>
          </a:p>
        </p:txBody>
      </p:sp>
      <p:sp>
        <p:nvSpPr>
          <p:cNvPr id="28" name="Text 10"/>
          <p:cNvSpPr/>
          <p:nvPr/>
        </p:nvSpPr>
        <p:spPr>
          <a:xfrm>
            <a:off x="6838950" y="2514600"/>
            <a:ext cx="474345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Establish a comprehensive analytics framework encompassing data ingestion, modeling, and insights generation.</a:t>
            </a:r>
            <a:endParaRPr lang="en-US" sz="1200" dirty="0"/>
          </a:p>
        </p:txBody>
      </p:sp>
      <p:sp>
        <p:nvSpPr>
          <p:cNvPr id="29" name="Text 11"/>
          <p:cNvSpPr/>
          <p:nvPr/>
        </p:nvSpPr>
        <p:spPr>
          <a:xfrm>
            <a:off x="6858000" y="3429000"/>
            <a:ext cx="5669280" cy="266700"/>
          </a:xfrm>
          <a:prstGeom prst="rect">
            <a:avLst/>
          </a:prstGeom>
          <a:noFill/>
          <a:ln/>
        </p:spPr>
        <p:txBody>
          <a:bodyPr vert="horz" wrap="square" lIns="0" tIns="0" rIns="0" bIns="0" rtlCol="0" anchor="t"/>
          <a:lstStyle/>
          <a:p>
            <a:pPr marL="0" indent="0" algn="l">
              <a:lnSpc>
                <a:spcPts val="2100"/>
              </a:lnSpc>
              <a:buNone/>
            </a:pPr>
            <a:r>
              <a:rPr lang="en-US" sz="1500" b="1" dirty="0">
                <a:solidFill>
                  <a:srgbClr val="374151"/>
                </a:solidFill>
                <a:latin typeface="ui-sans-serif" pitchFamily="34" charset="0"/>
                <a:ea typeface="ui-sans-serif" pitchFamily="34" charset="-122"/>
                <a:cs typeface="ui-sans-serif" pitchFamily="34" charset="-120"/>
              </a:rPr>
              <a:t>Identify Retention Patterns</a:t>
            </a:r>
            <a:endParaRPr lang="en-US" sz="1500" dirty="0"/>
          </a:p>
        </p:txBody>
      </p:sp>
      <p:sp>
        <p:nvSpPr>
          <p:cNvPr id="30" name="Text 12"/>
          <p:cNvSpPr/>
          <p:nvPr/>
        </p:nvSpPr>
        <p:spPr>
          <a:xfrm>
            <a:off x="6858000" y="36957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Determine behaviors correlated with user retention and identify users at risk of churning.</a:t>
            </a:r>
            <a:endParaRPr lang="en-US" sz="1200" dirty="0"/>
          </a:p>
        </p:txBody>
      </p:sp>
      <p:sp>
        <p:nvSpPr>
          <p:cNvPr id="31" name="Text 13"/>
          <p:cNvSpPr/>
          <p:nvPr/>
        </p:nvSpPr>
        <p:spPr>
          <a:xfrm>
            <a:off x="6781800" y="4381500"/>
            <a:ext cx="5760720" cy="266700"/>
          </a:xfrm>
          <a:prstGeom prst="rect">
            <a:avLst/>
          </a:prstGeom>
          <a:noFill/>
          <a:ln/>
        </p:spPr>
        <p:txBody>
          <a:bodyPr vert="horz" wrap="square" lIns="0" tIns="0" rIns="0" bIns="0" rtlCol="0" anchor="t"/>
          <a:lstStyle/>
          <a:p>
            <a:pPr marL="0" indent="0" algn="l">
              <a:lnSpc>
                <a:spcPts val="2100"/>
              </a:lnSpc>
              <a:buNone/>
            </a:pPr>
            <a:r>
              <a:rPr lang="en-US" sz="1500" b="1" dirty="0">
                <a:solidFill>
                  <a:srgbClr val="374151"/>
                </a:solidFill>
                <a:latin typeface="ui-sans-serif" pitchFamily="34" charset="0"/>
                <a:ea typeface="ui-sans-serif" pitchFamily="34" charset="-122"/>
                <a:cs typeface="ui-sans-serif" pitchFamily="34" charset="-120"/>
              </a:rPr>
              <a:t>Support Data-Driven Decisions</a:t>
            </a:r>
            <a:endParaRPr lang="en-US" sz="1500" dirty="0"/>
          </a:p>
        </p:txBody>
      </p:sp>
      <p:sp>
        <p:nvSpPr>
          <p:cNvPr id="32" name="Text 14"/>
          <p:cNvSpPr/>
          <p:nvPr/>
        </p:nvSpPr>
        <p:spPr>
          <a:xfrm>
            <a:off x="6781800" y="4648200"/>
            <a:ext cx="48006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Provide actionable insights to support data-driven product and growth decisions.</a:t>
            </a:r>
            <a:endParaRPr lang="en-US" sz="1200" dirty="0"/>
          </a:p>
        </p:txBody>
      </p:sp>
      <p:sp>
        <p:nvSpPr>
          <p:cNvPr id="33" name="Text 15"/>
          <p:cNvSpPr/>
          <p:nvPr/>
        </p:nvSpPr>
        <p:spPr>
          <a:xfrm>
            <a:off x="381000" y="6515100"/>
            <a:ext cx="1672709" cy="190500"/>
          </a:xfrm>
          <a:prstGeom prst="rect">
            <a:avLst/>
          </a:prstGeom>
          <a:noFill/>
          <a:ln/>
        </p:spPr>
        <p:txBody>
          <a:bodyPr vert="horz" wrap="square" lIns="0" tIns="0" rIns="0" bIns="0" rtlCol="0" anchor="t"/>
          <a:lstStyle/>
          <a:p>
            <a:pPr marL="0" indent="0">
              <a:lnSpc>
                <a:spcPts val="1500"/>
              </a:lnSpc>
              <a:buNone/>
            </a:pPr>
            <a:r>
              <a:rPr lang="en-US" sz="1050" dirty="0">
                <a:solidFill>
                  <a:srgbClr val="93C5FD"/>
                </a:solidFill>
                <a:latin typeface="ui-sans-serif" pitchFamily="34" charset="0"/>
                <a:ea typeface="ui-sans-serif" pitchFamily="34" charset="-122"/>
                <a:cs typeface="ui-sans-serif" pitchFamily="34" charset="-120"/>
              </a:rPr>
              <a:t>Saas Funnel Analysis</a:t>
            </a:r>
            <a:endParaRPr lang="en-US" sz="1050" dirty="0"/>
          </a:p>
        </p:txBody>
      </p:sp>
      <p:sp>
        <p:nvSpPr>
          <p:cNvPr id="34" name="Text 16"/>
          <p:cNvSpPr/>
          <p:nvPr/>
        </p:nvSpPr>
        <p:spPr>
          <a:xfrm>
            <a:off x="10977860" y="6515100"/>
            <a:ext cx="999768" cy="190500"/>
          </a:xfrm>
          <a:prstGeom prst="rect">
            <a:avLst/>
          </a:prstGeom>
          <a:noFill/>
          <a:ln/>
        </p:spPr>
        <p:txBody>
          <a:bodyPr vert="horz" wrap="square" lIns="0" tIns="0" rIns="0" bIns="0" rtlCol="0" anchor="t"/>
          <a:lstStyle/>
          <a:p>
            <a:pPr marL="0" indent="0">
              <a:lnSpc>
                <a:spcPts val="1500"/>
              </a:lnSpc>
              <a:buNone/>
            </a:pPr>
            <a:r>
              <a:rPr lang="en-US" sz="1050" dirty="0">
                <a:solidFill>
                  <a:srgbClr val="93C5FD"/>
                </a:solidFill>
                <a:latin typeface="ui-sans-serif" pitchFamily="34" charset="0"/>
                <a:ea typeface="ui-sans-serif" pitchFamily="34" charset="-122"/>
                <a:cs typeface="ui-sans-serif" pitchFamily="34" charset="-120"/>
              </a:rPr>
              <a:t>Page 2 of 10</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838200"/>
          </a:xfrm>
          <a:prstGeom prst="rect">
            <a:avLst/>
          </a:prstGeom>
        </p:spPr>
      </p:pic>
      <p:pic>
        <p:nvPicPr>
          <p:cNvPr id="4" name="Image 2" descr="preencoded.png"/>
          <p:cNvPicPr>
            <a:picLocks noChangeAspect="1"/>
          </p:cNvPicPr>
          <p:nvPr/>
        </p:nvPicPr>
        <p:blipFill>
          <a:blip r:embed="rId5"/>
          <a:stretch>
            <a:fillRect/>
          </a:stretch>
        </p:blipFill>
        <p:spPr>
          <a:xfrm>
            <a:off x="381000" y="2152650"/>
            <a:ext cx="1556593" cy="1905000"/>
          </a:xfrm>
          <a:prstGeom prst="rect">
            <a:avLst/>
          </a:prstGeom>
        </p:spPr>
      </p:pic>
      <p:pic>
        <p:nvPicPr>
          <p:cNvPr id="5" name="Image 3" descr="preencoded.png"/>
          <p:cNvPicPr>
            <a:picLocks noChangeAspect="1"/>
          </p:cNvPicPr>
          <p:nvPr/>
        </p:nvPicPr>
        <p:blipFill>
          <a:blip r:embed="rId6"/>
          <a:stretch>
            <a:fillRect/>
          </a:stretch>
        </p:blipFill>
        <p:spPr>
          <a:xfrm>
            <a:off x="873472" y="2305050"/>
            <a:ext cx="571500" cy="571500"/>
          </a:xfrm>
          <a:prstGeom prst="rect">
            <a:avLst/>
          </a:prstGeom>
        </p:spPr>
      </p:pic>
      <p:pic>
        <p:nvPicPr>
          <p:cNvPr id="6" name="Image 4" descr="preencoded.png"/>
          <p:cNvPicPr>
            <a:picLocks noChangeAspect="1"/>
          </p:cNvPicPr>
          <p:nvPr/>
        </p:nvPicPr>
        <p:blipFill>
          <a:blip r:embed="rId7"/>
          <a:stretch>
            <a:fillRect/>
          </a:stretch>
        </p:blipFill>
        <p:spPr>
          <a:xfrm>
            <a:off x="1059210" y="2438400"/>
            <a:ext cx="200025" cy="304800"/>
          </a:xfrm>
          <a:prstGeom prst="rect">
            <a:avLst/>
          </a:prstGeom>
        </p:spPr>
      </p:pic>
      <p:pic>
        <p:nvPicPr>
          <p:cNvPr id="7" name="Image 5" descr="preencoded.png"/>
          <p:cNvPicPr>
            <a:picLocks noChangeAspect="1"/>
          </p:cNvPicPr>
          <p:nvPr/>
        </p:nvPicPr>
        <p:blipFill>
          <a:blip r:embed="rId8"/>
          <a:stretch>
            <a:fillRect/>
          </a:stretch>
        </p:blipFill>
        <p:spPr>
          <a:xfrm>
            <a:off x="2080468" y="3095625"/>
            <a:ext cx="625971" cy="19050"/>
          </a:xfrm>
          <a:prstGeom prst="rect">
            <a:avLst/>
          </a:prstGeom>
        </p:spPr>
      </p:pic>
      <p:pic>
        <p:nvPicPr>
          <p:cNvPr id="8" name="Image 6" descr="preencoded.png"/>
          <p:cNvPicPr>
            <a:picLocks noChangeAspect="1"/>
          </p:cNvPicPr>
          <p:nvPr/>
        </p:nvPicPr>
        <p:blipFill>
          <a:blip r:embed="rId9"/>
          <a:stretch>
            <a:fillRect/>
          </a:stretch>
        </p:blipFill>
        <p:spPr>
          <a:xfrm>
            <a:off x="2849314" y="2152650"/>
            <a:ext cx="1556593" cy="1905000"/>
          </a:xfrm>
          <a:prstGeom prst="rect">
            <a:avLst/>
          </a:prstGeom>
        </p:spPr>
      </p:pic>
      <p:pic>
        <p:nvPicPr>
          <p:cNvPr id="9" name="Image 7" descr="preencoded.png"/>
          <p:cNvPicPr>
            <a:picLocks noChangeAspect="1"/>
          </p:cNvPicPr>
          <p:nvPr/>
        </p:nvPicPr>
        <p:blipFill>
          <a:blip r:embed="rId10"/>
          <a:stretch>
            <a:fillRect/>
          </a:stretch>
        </p:blipFill>
        <p:spPr>
          <a:xfrm>
            <a:off x="3341787" y="2305050"/>
            <a:ext cx="571500" cy="571500"/>
          </a:xfrm>
          <a:prstGeom prst="rect">
            <a:avLst/>
          </a:prstGeom>
        </p:spPr>
      </p:pic>
      <p:pic>
        <p:nvPicPr>
          <p:cNvPr id="10" name="Image 8" descr="preencoded.png"/>
          <p:cNvPicPr>
            <a:picLocks noChangeAspect="1"/>
          </p:cNvPicPr>
          <p:nvPr/>
        </p:nvPicPr>
        <p:blipFill>
          <a:blip r:embed="rId11"/>
          <a:stretch>
            <a:fillRect/>
          </a:stretch>
        </p:blipFill>
        <p:spPr>
          <a:xfrm>
            <a:off x="3484662" y="2438400"/>
            <a:ext cx="285750" cy="304800"/>
          </a:xfrm>
          <a:prstGeom prst="rect">
            <a:avLst/>
          </a:prstGeom>
        </p:spPr>
      </p:pic>
      <p:pic>
        <p:nvPicPr>
          <p:cNvPr id="11" name="Image 9" descr="preencoded.png"/>
          <p:cNvPicPr>
            <a:picLocks noChangeAspect="1"/>
          </p:cNvPicPr>
          <p:nvPr/>
        </p:nvPicPr>
        <p:blipFill>
          <a:blip r:embed="rId12"/>
          <a:stretch>
            <a:fillRect/>
          </a:stretch>
        </p:blipFill>
        <p:spPr>
          <a:xfrm>
            <a:off x="4548783" y="3095625"/>
            <a:ext cx="625971" cy="19050"/>
          </a:xfrm>
          <a:prstGeom prst="rect">
            <a:avLst/>
          </a:prstGeom>
        </p:spPr>
      </p:pic>
      <p:pic>
        <p:nvPicPr>
          <p:cNvPr id="12" name="Image 10" descr="preencoded.png"/>
          <p:cNvPicPr>
            <a:picLocks noChangeAspect="1"/>
          </p:cNvPicPr>
          <p:nvPr/>
        </p:nvPicPr>
        <p:blipFill>
          <a:blip r:embed="rId13"/>
          <a:stretch>
            <a:fillRect/>
          </a:stretch>
        </p:blipFill>
        <p:spPr>
          <a:xfrm>
            <a:off x="5317629" y="2286000"/>
            <a:ext cx="1556593" cy="1638300"/>
          </a:xfrm>
          <a:prstGeom prst="rect">
            <a:avLst/>
          </a:prstGeom>
        </p:spPr>
      </p:pic>
      <p:pic>
        <p:nvPicPr>
          <p:cNvPr id="13" name="Image 11" descr="preencoded.png"/>
          <p:cNvPicPr>
            <a:picLocks noChangeAspect="1"/>
          </p:cNvPicPr>
          <p:nvPr/>
        </p:nvPicPr>
        <p:blipFill>
          <a:blip r:embed="rId14"/>
          <a:stretch>
            <a:fillRect/>
          </a:stretch>
        </p:blipFill>
        <p:spPr>
          <a:xfrm>
            <a:off x="5810101" y="2438400"/>
            <a:ext cx="571500" cy="571500"/>
          </a:xfrm>
          <a:prstGeom prst="rect">
            <a:avLst/>
          </a:prstGeom>
        </p:spPr>
      </p:pic>
      <p:pic>
        <p:nvPicPr>
          <p:cNvPr id="14" name="Image 12" descr="preencoded.png"/>
          <p:cNvPicPr>
            <a:picLocks noChangeAspect="1"/>
          </p:cNvPicPr>
          <p:nvPr/>
        </p:nvPicPr>
        <p:blipFill>
          <a:blip r:embed="rId15"/>
          <a:stretch>
            <a:fillRect/>
          </a:stretch>
        </p:blipFill>
        <p:spPr>
          <a:xfrm>
            <a:off x="5981551" y="2571750"/>
            <a:ext cx="228600" cy="304800"/>
          </a:xfrm>
          <a:prstGeom prst="rect">
            <a:avLst/>
          </a:prstGeom>
        </p:spPr>
      </p:pic>
      <p:pic>
        <p:nvPicPr>
          <p:cNvPr id="15" name="Image 13" descr="preencoded.png"/>
          <p:cNvPicPr>
            <a:picLocks noChangeAspect="1"/>
          </p:cNvPicPr>
          <p:nvPr/>
        </p:nvPicPr>
        <p:blipFill>
          <a:blip r:embed="rId12"/>
          <a:stretch>
            <a:fillRect/>
          </a:stretch>
        </p:blipFill>
        <p:spPr>
          <a:xfrm>
            <a:off x="7017097" y="3095625"/>
            <a:ext cx="625971" cy="19050"/>
          </a:xfrm>
          <a:prstGeom prst="rect">
            <a:avLst/>
          </a:prstGeom>
        </p:spPr>
      </p:pic>
      <p:pic>
        <p:nvPicPr>
          <p:cNvPr id="16" name="Image 14" descr="preencoded.png"/>
          <p:cNvPicPr>
            <a:picLocks noChangeAspect="1"/>
          </p:cNvPicPr>
          <p:nvPr/>
        </p:nvPicPr>
        <p:blipFill>
          <a:blip r:embed="rId16"/>
          <a:stretch>
            <a:fillRect/>
          </a:stretch>
        </p:blipFill>
        <p:spPr>
          <a:xfrm>
            <a:off x="7785943" y="2057400"/>
            <a:ext cx="1556593" cy="2095500"/>
          </a:xfrm>
          <a:prstGeom prst="rect">
            <a:avLst/>
          </a:prstGeom>
        </p:spPr>
      </p:pic>
      <p:pic>
        <p:nvPicPr>
          <p:cNvPr id="17" name="Image 15" descr="preencoded.png"/>
          <p:cNvPicPr>
            <a:picLocks noChangeAspect="1"/>
          </p:cNvPicPr>
          <p:nvPr/>
        </p:nvPicPr>
        <p:blipFill>
          <a:blip r:embed="rId17"/>
          <a:stretch>
            <a:fillRect/>
          </a:stretch>
        </p:blipFill>
        <p:spPr>
          <a:xfrm>
            <a:off x="8278416" y="2209800"/>
            <a:ext cx="571500" cy="571500"/>
          </a:xfrm>
          <a:prstGeom prst="rect">
            <a:avLst/>
          </a:prstGeom>
        </p:spPr>
      </p:pic>
      <p:pic>
        <p:nvPicPr>
          <p:cNvPr id="18" name="Image 16" descr="preencoded.png"/>
          <p:cNvPicPr>
            <a:picLocks noChangeAspect="1"/>
          </p:cNvPicPr>
          <p:nvPr/>
        </p:nvPicPr>
        <p:blipFill>
          <a:blip r:embed="rId18"/>
          <a:stretch>
            <a:fillRect/>
          </a:stretch>
        </p:blipFill>
        <p:spPr>
          <a:xfrm>
            <a:off x="8478441" y="2343150"/>
            <a:ext cx="171450" cy="304800"/>
          </a:xfrm>
          <a:prstGeom prst="rect">
            <a:avLst/>
          </a:prstGeom>
        </p:spPr>
      </p:pic>
      <p:pic>
        <p:nvPicPr>
          <p:cNvPr id="19" name="Image 17" descr="preencoded.png"/>
          <p:cNvPicPr>
            <a:picLocks noChangeAspect="1"/>
          </p:cNvPicPr>
          <p:nvPr/>
        </p:nvPicPr>
        <p:blipFill>
          <a:blip r:embed="rId8"/>
          <a:stretch>
            <a:fillRect/>
          </a:stretch>
        </p:blipFill>
        <p:spPr>
          <a:xfrm>
            <a:off x="9485412" y="3095625"/>
            <a:ext cx="625971" cy="19050"/>
          </a:xfrm>
          <a:prstGeom prst="rect">
            <a:avLst/>
          </a:prstGeom>
        </p:spPr>
      </p:pic>
      <p:pic>
        <p:nvPicPr>
          <p:cNvPr id="20" name="Image 18" descr="preencoded.png"/>
          <p:cNvPicPr>
            <a:picLocks noChangeAspect="1"/>
          </p:cNvPicPr>
          <p:nvPr/>
        </p:nvPicPr>
        <p:blipFill>
          <a:blip r:embed="rId19"/>
          <a:stretch>
            <a:fillRect/>
          </a:stretch>
        </p:blipFill>
        <p:spPr>
          <a:xfrm>
            <a:off x="10254258" y="2286000"/>
            <a:ext cx="1556593" cy="1638300"/>
          </a:xfrm>
          <a:prstGeom prst="rect">
            <a:avLst/>
          </a:prstGeom>
        </p:spPr>
      </p:pic>
      <p:pic>
        <p:nvPicPr>
          <p:cNvPr id="21" name="Image 19" descr="preencoded.png"/>
          <p:cNvPicPr>
            <a:picLocks noChangeAspect="1"/>
          </p:cNvPicPr>
          <p:nvPr/>
        </p:nvPicPr>
        <p:blipFill>
          <a:blip r:embed="rId20"/>
          <a:stretch>
            <a:fillRect/>
          </a:stretch>
        </p:blipFill>
        <p:spPr>
          <a:xfrm>
            <a:off x="10746730" y="2438400"/>
            <a:ext cx="571500" cy="571500"/>
          </a:xfrm>
          <a:prstGeom prst="rect">
            <a:avLst/>
          </a:prstGeom>
        </p:spPr>
      </p:pic>
      <p:pic>
        <p:nvPicPr>
          <p:cNvPr id="22" name="Image 20" descr="preencoded.png"/>
          <p:cNvPicPr>
            <a:picLocks noChangeAspect="1"/>
          </p:cNvPicPr>
          <p:nvPr/>
        </p:nvPicPr>
        <p:blipFill>
          <a:blip r:embed="rId21"/>
          <a:stretch>
            <a:fillRect/>
          </a:stretch>
        </p:blipFill>
        <p:spPr>
          <a:xfrm>
            <a:off x="10918180" y="2571750"/>
            <a:ext cx="228600" cy="304800"/>
          </a:xfrm>
          <a:prstGeom prst="rect">
            <a:avLst/>
          </a:prstGeom>
        </p:spPr>
      </p:pic>
      <p:pic>
        <p:nvPicPr>
          <p:cNvPr id="23" name="Image 21" descr="preencoded.png"/>
          <p:cNvPicPr>
            <a:picLocks noChangeAspect="1"/>
          </p:cNvPicPr>
          <p:nvPr/>
        </p:nvPicPr>
        <p:blipFill>
          <a:blip r:embed="rId22"/>
          <a:stretch>
            <a:fillRect/>
          </a:stretch>
        </p:blipFill>
        <p:spPr>
          <a:xfrm>
            <a:off x="381000" y="4533900"/>
            <a:ext cx="3657600" cy="1219200"/>
          </a:xfrm>
          <a:prstGeom prst="rect">
            <a:avLst/>
          </a:prstGeom>
        </p:spPr>
      </p:pic>
      <p:pic>
        <p:nvPicPr>
          <p:cNvPr id="24" name="Image 22" descr="preencoded.png"/>
          <p:cNvPicPr>
            <a:picLocks noChangeAspect="1"/>
          </p:cNvPicPr>
          <p:nvPr/>
        </p:nvPicPr>
        <p:blipFill>
          <a:blip r:embed="rId23"/>
          <a:stretch>
            <a:fillRect/>
          </a:stretch>
        </p:blipFill>
        <p:spPr>
          <a:xfrm>
            <a:off x="533400" y="4743450"/>
            <a:ext cx="190500" cy="152400"/>
          </a:xfrm>
          <a:prstGeom prst="rect">
            <a:avLst/>
          </a:prstGeom>
        </p:spPr>
      </p:pic>
      <p:pic>
        <p:nvPicPr>
          <p:cNvPr id="25" name="Image 23" descr="preencoded.png"/>
          <p:cNvPicPr>
            <a:picLocks noChangeAspect="1"/>
          </p:cNvPicPr>
          <p:nvPr/>
        </p:nvPicPr>
        <p:blipFill>
          <a:blip r:embed="rId22"/>
          <a:stretch>
            <a:fillRect/>
          </a:stretch>
        </p:blipFill>
        <p:spPr>
          <a:xfrm>
            <a:off x="4267200" y="4533900"/>
            <a:ext cx="3657600" cy="1219200"/>
          </a:xfrm>
          <a:prstGeom prst="rect">
            <a:avLst/>
          </a:prstGeom>
        </p:spPr>
      </p:pic>
      <p:pic>
        <p:nvPicPr>
          <p:cNvPr id="26" name="Image 24" descr="preencoded.png"/>
          <p:cNvPicPr>
            <a:picLocks noChangeAspect="1"/>
          </p:cNvPicPr>
          <p:nvPr/>
        </p:nvPicPr>
        <p:blipFill>
          <a:blip r:embed="rId24"/>
          <a:stretch>
            <a:fillRect/>
          </a:stretch>
        </p:blipFill>
        <p:spPr>
          <a:xfrm>
            <a:off x="4419600" y="4743450"/>
            <a:ext cx="152400" cy="152400"/>
          </a:xfrm>
          <a:prstGeom prst="rect">
            <a:avLst/>
          </a:prstGeom>
        </p:spPr>
      </p:pic>
      <p:pic>
        <p:nvPicPr>
          <p:cNvPr id="27" name="Image 25" descr="preencoded.png"/>
          <p:cNvPicPr>
            <a:picLocks noChangeAspect="1"/>
          </p:cNvPicPr>
          <p:nvPr/>
        </p:nvPicPr>
        <p:blipFill>
          <a:blip r:embed="rId22"/>
          <a:stretch>
            <a:fillRect/>
          </a:stretch>
        </p:blipFill>
        <p:spPr>
          <a:xfrm>
            <a:off x="8153400" y="4533900"/>
            <a:ext cx="3657600" cy="1219200"/>
          </a:xfrm>
          <a:prstGeom prst="rect">
            <a:avLst/>
          </a:prstGeom>
        </p:spPr>
      </p:pic>
      <p:pic>
        <p:nvPicPr>
          <p:cNvPr id="28" name="Image 26" descr="preencoded.png"/>
          <p:cNvPicPr>
            <a:picLocks noChangeAspect="1"/>
          </p:cNvPicPr>
          <p:nvPr/>
        </p:nvPicPr>
        <p:blipFill>
          <a:blip r:embed="rId25"/>
          <a:stretch>
            <a:fillRect/>
          </a:stretch>
        </p:blipFill>
        <p:spPr>
          <a:xfrm>
            <a:off x="8305800" y="4743450"/>
            <a:ext cx="152400" cy="152400"/>
          </a:xfrm>
          <a:prstGeom prst="rect">
            <a:avLst/>
          </a:prstGeom>
        </p:spPr>
      </p:pic>
      <p:sp>
        <p:nvSpPr>
          <p:cNvPr id="29" name="Text 0"/>
          <p:cNvSpPr/>
          <p:nvPr/>
        </p:nvSpPr>
        <p:spPr>
          <a:xfrm>
            <a:off x="381000" y="2286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System Architecture &amp; Methodology</a:t>
            </a:r>
            <a:endParaRPr lang="en-US" sz="2700" dirty="0"/>
          </a:p>
        </p:txBody>
      </p:sp>
      <p:sp>
        <p:nvSpPr>
          <p:cNvPr id="30" name="Text 1"/>
          <p:cNvSpPr/>
          <p:nvPr/>
        </p:nvSpPr>
        <p:spPr>
          <a:xfrm>
            <a:off x="381000" y="1219200"/>
            <a:ext cx="114300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The analytical framework for SaaS funnel analysis is built upon a robust system architecture designed for end-to-end data processing, from ingestion to actionable insights.</a:t>
            </a:r>
            <a:endParaRPr lang="en-US" sz="1500" dirty="0"/>
          </a:p>
        </p:txBody>
      </p:sp>
      <p:sp>
        <p:nvSpPr>
          <p:cNvPr id="31" name="Text 2"/>
          <p:cNvSpPr/>
          <p:nvPr/>
        </p:nvSpPr>
        <p:spPr>
          <a:xfrm>
            <a:off x="533400" y="2990850"/>
            <a:ext cx="1251793" cy="533400"/>
          </a:xfrm>
          <a:prstGeom prst="rect">
            <a:avLst/>
          </a:prstGeom>
          <a:noFill/>
          <a:ln/>
        </p:spPr>
        <p:txBody>
          <a:bodyPr vert="horz" wrap="square" lIns="0" tIns="0" rIns="0" bIns="0" rtlCol="0" anchor="t"/>
          <a:lstStyle/>
          <a:p>
            <a:pPr marL="0" indent="0" algn="ctr">
              <a:lnSpc>
                <a:spcPts val="2100"/>
              </a:lnSpc>
              <a:buNone/>
            </a:pPr>
            <a:r>
              <a:rPr lang="en-US" sz="1350" b="1" dirty="0">
                <a:solidFill>
                  <a:srgbClr val="1F2937"/>
                </a:solidFill>
                <a:latin typeface="ui-sans-serif" pitchFamily="34" charset="0"/>
                <a:ea typeface="ui-sans-serif" pitchFamily="34" charset="-122"/>
                <a:cs typeface="ui-sans-serif" pitchFamily="34" charset="-120"/>
              </a:rPr>
              <a:t>Data Ingestion</a:t>
            </a:r>
            <a:endParaRPr lang="en-US" sz="1350" dirty="0"/>
          </a:p>
        </p:txBody>
      </p:sp>
      <p:sp>
        <p:nvSpPr>
          <p:cNvPr id="32" name="Text 3"/>
          <p:cNvSpPr/>
          <p:nvPr/>
        </p:nvSpPr>
        <p:spPr>
          <a:xfrm>
            <a:off x="533400" y="3524250"/>
            <a:ext cx="1251793"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Collecting raw user event data</a:t>
            </a:r>
            <a:endParaRPr lang="en-US" sz="1050" dirty="0"/>
          </a:p>
        </p:txBody>
      </p:sp>
      <p:sp>
        <p:nvSpPr>
          <p:cNvPr id="33" name="Text 4"/>
          <p:cNvSpPr/>
          <p:nvPr/>
        </p:nvSpPr>
        <p:spPr>
          <a:xfrm>
            <a:off x="3001714" y="2990850"/>
            <a:ext cx="1251793" cy="533400"/>
          </a:xfrm>
          <a:prstGeom prst="rect">
            <a:avLst/>
          </a:prstGeom>
          <a:noFill/>
          <a:ln/>
        </p:spPr>
        <p:txBody>
          <a:bodyPr vert="horz" wrap="square" lIns="0" tIns="0" rIns="0" bIns="0" rtlCol="0" anchor="t"/>
          <a:lstStyle/>
          <a:p>
            <a:pPr marL="0" indent="0" algn="ctr">
              <a:lnSpc>
                <a:spcPts val="2100"/>
              </a:lnSpc>
              <a:buNone/>
            </a:pPr>
            <a:r>
              <a:rPr lang="en-US" sz="1350" b="1" dirty="0">
                <a:solidFill>
                  <a:srgbClr val="1F2937"/>
                </a:solidFill>
                <a:latin typeface="ui-sans-serif" pitchFamily="34" charset="0"/>
                <a:ea typeface="ui-sans-serif" pitchFamily="34" charset="-122"/>
                <a:cs typeface="ui-sans-serif" pitchFamily="34" charset="-120"/>
              </a:rPr>
              <a:t>Data Processing</a:t>
            </a:r>
            <a:endParaRPr lang="en-US" sz="1350" dirty="0"/>
          </a:p>
        </p:txBody>
      </p:sp>
      <p:sp>
        <p:nvSpPr>
          <p:cNvPr id="34" name="Text 5"/>
          <p:cNvSpPr/>
          <p:nvPr/>
        </p:nvSpPr>
        <p:spPr>
          <a:xfrm>
            <a:off x="3001714" y="3524250"/>
            <a:ext cx="1251793"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Cleaning and transforming data</a:t>
            </a:r>
            <a:endParaRPr lang="en-US" sz="1050" dirty="0"/>
          </a:p>
        </p:txBody>
      </p:sp>
      <p:sp>
        <p:nvSpPr>
          <p:cNvPr id="35" name="Text 6"/>
          <p:cNvSpPr/>
          <p:nvPr/>
        </p:nvSpPr>
        <p:spPr>
          <a:xfrm>
            <a:off x="5344850" y="3124200"/>
            <a:ext cx="1502152"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1F2937"/>
                </a:solidFill>
                <a:latin typeface="ui-sans-serif" pitchFamily="34" charset="0"/>
                <a:ea typeface="ui-sans-serif" pitchFamily="34" charset="-122"/>
                <a:cs typeface="ui-sans-serif" pitchFamily="34" charset="-120"/>
              </a:rPr>
              <a:t>Modeling</a:t>
            </a:r>
            <a:endParaRPr lang="en-US" sz="1350" dirty="0"/>
          </a:p>
        </p:txBody>
      </p:sp>
      <p:sp>
        <p:nvSpPr>
          <p:cNvPr id="36" name="Text 7"/>
          <p:cNvSpPr/>
          <p:nvPr/>
        </p:nvSpPr>
        <p:spPr>
          <a:xfrm>
            <a:off x="5470029" y="3390900"/>
            <a:ext cx="1251793"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Applying analytical models</a:t>
            </a:r>
            <a:endParaRPr lang="en-US" sz="1050" dirty="0"/>
          </a:p>
        </p:txBody>
      </p:sp>
      <p:sp>
        <p:nvSpPr>
          <p:cNvPr id="37" name="Text 8"/>
          <p:cNvSpPr/>
          <p:nvPr/>
        </p:nvSpPr>
        <p:spPr>
          <a:xfrm>
            <a:off x="7938343" y="2895600"/>
            <a:ext cx="1251793" cy="533400"/>
          </a:xfrm>
          <a:prstGeom prst="rect">
            <a:avLst/>
          </a:prstGeom>
          <a:noFill/>
          <a:ln/>
        </p:spPr>
        <p:txBody>
          <a:bodyPr vert="horz" wrap="square" lIns="0" tIns="0" rIns="0" bIns="0" rtlCol="0" anchor="t"/>
          <a:lstStyle/>
          <a:p>
            <a:pPr marL="0" indent="0" algn="ctr">
              <a:lnSpc>
                <a:spcPts val="2100"/>
              </a:lnSpc>
              <a:buNone/>
            </a:pPr>
            <a:r>
              <a:rPr lang="en-US" sz="1350" b="1" dirty="0">
                <a:solidFill>
                  <a:srgbClr val="1F2937"/>
                </a:solidFill>
                <a:latin typeface="ui-sans-serif" pitchFamily="34" charset="0"/>
                <a:ea typeface="ui-sans-serif" pitchFamily="34" charset="-122"/>
                <a:cs typeface="ui-sans-serif" pitchFamily="34" charset="-120"/>
              </a:rPr>
              <a:t>Insights Generation</a:t>
            </a:r>
            <a:endParaRPr lang="en-US" sz="1350" dirty="0"/>
          </a:p>
        </p:txBody>
      </p:sp>
      <p:sp>
        <p:nvSpPr>
          <p:cNvPr id="38" name="Text 9"/>
          <p:cNvSpPr/>
          <p:nvPr/>
        </p:nvSpPr>
        <p:spPr>
          <a:xfrm>
            <a:off x="7938343" y="3429000"/>
            <a:ext cx="1251793" cy="571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Deriving actionable insights</a:t>
            </a:r>
            <a:endParaRPr lang="en-US" sz="1050" dirty="0"/>
          </a:p>
        </p:txBody>
      </p:sp>
      <p:sp>
        <p:nvSpPr>
          <p:cNvPr id="39" name="Text 10"/>
          <p:cNvSpPr/>
          <p:nvPr/>
        </p:nvSpPr>
        <p:spPr>
          <a:xfrm>
            <a:off x="10281478" y="3124200"/>
            <a:ext cx="1502152"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1F2937"/>
                </a:solidFill>
                <a:latin typeface="ui-sans-serif" pitchFamily="34" charset="0"/>
                <a:ea typeface="ui-sans-serif" pitchFamily="34" charset="-122"/>
                <a:cs typeface="ui-sans-serif" pitchFamily="34" charset="-120"/>
              </a:rPr>
              <a:t>Reporting</a:t>
            </a:r>
            <a:endParaRPr lang="en-US" sz="1350" dirty="0"/>
          </a:p>
        </p:txBody>
      </p:sp>
      <p:sp>
        <p:nvSpPr>
          <p:cNvPr id="40" name="Text 11"/>
          <p:cNvSpPr/>
          <p:nvPr/>
        </p:nvSpPr>
        <p:spPr>
          <a:xfrm>
            <a:off x="10406658" y="3390900"/>
            <a:ext cx="1251793"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Visualizing findings</a:t>
            </a:r>
            <a:endParaRPr lang="en-US" sz="1050" dirty="0"/>
          </a:p>
        </p:txBody>
      </p:sp>
      <p:sp>
        <p:nvSpPr>
          <p:cNvPr id="41" name="Text 12"/>
          <p:cNvSpPr/>
          <p:nvPr/>
        </p:nvSpPr>
        <p:spPr>
          <a:xfrm>
            <a:off x="800100" y="4686300"/>
            <a:ext cx="153983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Data Sources</a:t>
            </a:r>
            <a:endParaRPr lang="en-US" sz="1350" dirty="0"/>
          </a:p>
        </p:txBody>
      </p:sp>
      <p:sp>
        <p:nvSpPr>
          <p:cNvPr id="42" name="Text 13"/>
          <p:cNvSpPr/>
          <p:nvPr/>
        </p:nvSpPr>
        <p:spPr>
          <a:xfrm>
            <a:off x="533400" y="5029200"/>
            <a:ext cx="4023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Web and mobile events</a:t>
            </a:r>
            <a:endParaRPr lang="en-US" sz="1050" dirty="0"/>
          </a:p>
        </p:txBody>
      </p:sp>
      <p:sp>
        <p:nvSpPr>
          <p:cNvPr id="43" name="Text 14"/>
          <p:cNvSpPr/>
          <p:nvPr/>
        </p:nvSpPr>
        <p:spPr>
          <a:xfrm>
            <a:off x="533400" y="5219700"/>
            <a:ext cx="4023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User registration data</a:t>
            </a:r>
            <a:endParaRPr lang="en-US" sz="1050" dirty="0"/>
          </a:p>
        </p:txBody>
      </p:sp>
      <p:sp>
        <p:nvSpPr>
          <p:cNvPr id="44" name="Text 15"/>
          <p:cNvSpPr/>
          <p:nvPr/>
        </p:nvSpPr>
        <p:spPr>
          <a:xfrm>
            <a:off x="533400" y="5410200"/>
            <a:ext cx="4023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Feature usage patterns</a:t>
            </a:r>
            <a:endParaRPr lang="en-US" sz="1050" dirty="0"/>
          </a:p>
        </p:txBody>
      </p:sp>
      <p:sp>
        <p:nvSpPr>
          <p:cNvPr id="45" name="Text 16"/>
          <p:cNvSpPr/>
          <p:nvPr/>
        </p:nvSpPr>
        <p:spPr>
          <a:xfrm>
            <a:off x="4648200" y="4686300"/>
            <a:ext cx="203650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Analysis Methods</a:t>
            </a:r>
            <a:endParaRPr lang="en-US" sz="1350" dirty="0"/>
          </a:p>
        </p:txBody>
      </p:sp>
      <p:sp>
        <p:nvSpPr>
          <p:cNvPr id="46" name="Text 17"/>
          <p:cNvSpPr/>
          <p:nvPr/>
        </p:nvSpPr>
        <p:spPr>
          <a:xfrm>
            <a:off x="4419600" y="5029200"/>
            <a:ext cx="33528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Funnel analysis</a:t>
            </a:r>
            <a:endParaRPr lang="en-US" sz="1050" dirty="0"/>
          </a:p>
        </p:txBody>
      </p:sp>
      <p:sp>
        <p:nvSpPr>
          <p:cNvPr id="47" name="Text 18"/>
          <p:cNvSpPr/>
          <p:nvPr/>
        </p:nvSpPr>
        <p:spPr>
          <a:xfrm>
            <a:off x="4419600" y="5219700"/>
            <a:ext cx="4023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Retention cohort analysis</a:t>
            </a:r>
            <a:endParaRPr lang="en-US" sz="1050" dirty="0"/>
          </a:p>
        </p:txBody>
      </p:sp>
      <p:sp>
        <p:nvSpPr>
          <p:cNvPr id="48" name="Text 19"/>
          <p:cNvSpPr/>
          <p:nvPr/>
        </p:nvSpPr>
        <p:spPr>
          <a:xfrm>
            <a:off x="4419600" y="5410200"/>
            <a:ext cx="4023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Churn prediction modeling</a:t>
            </a:r>
            <a:endParaRPr lang="en-US" sz="1050" dirty="0"/>
          </a:p>
        </p:txBody>
      </p:sp>
      <p:sp>
        <p:nvSpPr>
          <p:cNvPr id="49" name="Text 20"/>
          <p:cNvSpPr/>
          <p:nvPr/>
        </p:nvSpPr>
        <p:spPr>
          <a:xfrm>
            <a:off x="8534400" y="4686300"/>
            <a:ext cx="1896308"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Business Impact</a:t>
            </a:r>
            <a:endParaRPr lang="en-US" sz="1350" dirty="0"/>
          </a:p>
        </p:txBody>
      </p:sp>
      <p:sp>
        <p:nvSpPr>
          <p:cNvPr id="50" name="Text 21"/>
          <p:cNvSpPr/>
          <p:nvPr/>
        </p:nvSpPr>
        <p:spPr>
          <a:xfrm>
            <a:off x="8305800" y="5029200"/>
            <a:ext cx="4023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Identify drop-off points</a:t>
            </a:r>
            <a:endParaRPr lang="en-US" sz="1050" dirty="0"/>
          </a:p>
        </p:txBody>
      </p:sp>
      <p:sp>
        <p:nvSpPr>
          <p:cNvPr id="51" name="Text 22"/>
          <p:cNvSpPr/>
          <p:nvPr/>
        </p:nvSpPr>
        <p:spPr>
          <a:xfrm>
            <a:off x="8305800" y="5219700"/>
            <a:ext cx="4023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Optimize user onboarding</a:t>
            </a:r>
            <a:endParaRPr lang="en-US" sz="1050" dirty="0"/>
          </a:p>
        </p:txBody>
      </p:sp>
      <p:sp>
        <p:nvSpPr>
          <p:cNvPr id="52" name="Text 23"/>
          <p:cNvSpPr/>
          <p:nvPr/>
        </p:nvSpPr>
        <p:spPr>
          <a:xfrm>
            <a:off x="8305800" y="5410200"/>
            <a:ext cx="33528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Reduce churn risk</a:t>
            </a:r>
            <a:endParaRPr lang="en-US" sz="1050" dirty="0"/>
          </a:p>
        </p:txBody>
      </p:sp>
      <p:sp>
        <p:nvSpPr>
          <p:cNvPr id="53" name="Text 24"/>
          <p:cNvSpPr/>
          <p:nvPr/>
        </p:nvSpPr>
        <p:spPr>
          <a:xfrm>
            <a:off x="381000" y="6515100"/>
            <a:ext cx="1690926"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SaaS Funnel Analysis</a:t>
            </a:r>
            <a:endParaRPr lang="en-US" sz="1050" dirty="0"/>
          </a:p>
        </p:txBody>
      </p:sp>
      <p:sp>
        <p:nvSpPr>
          <p:cNvPr id="54" name="Text 25"/>
          <p:cNvSpPr/>
          <p:nvPr/>
        </p:nvSpPr>
        <p:spPr>
          <a:xfrm>
            <a:off x="10977860" y="6515100"/>
            <a:ext cx="99976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Page 3 of 10</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838200"/>
          </a:xfrm>
          <a:prstGeom prst="rect">
            <a:avLst/>
          </a:prstGeom>
        </p:spPr>
      </p:pic>
      <p:pic>
        <p:nvPicPr>
          <p:cNvPr id="4" name="Image 2" descr="preencoded.png"/>
          <p:cNvPicPr>
            <a:picLocks noChangeAspect="1"/>
          </p:cNvPicPr>
          <p:nvPr/>
        </p:nvPicPr>
        <p:blipFill>
          <a:blip r:embed="rId5"/>
          <a:stretch>
            <a:fillRect/>
          </a:stretch>
        </p:blipFill>
        <p:spPr>
          <a:xfrm>
            <a:off x="5381625" y="1219200"/>
            <a:ext cx="1428750" cy="1428750"/>
          </a:xfrm>
          <a:prstGeom prst="rect">
            <a:avLst/>
          </a:prstGeom>
        </p:spPr>
      </p:pic>
      <p:pic>
        <p:nvPicPr>
          <p:cNvPr id="5" name="Image 3" descr="preencoded.png"/>
          <p:cNvPicPr>
            <a:picLocks noChangeAspect="1"/>
          </p:cNvPicPr>
          <p:nvPr/>
        </p:nvPicPr>
        <p:blipFill>
          <a:blip r:embed="rId6"/>
          <a:stretch>
            <a:fillRect/>
          </a:stretch>
        </p:blipFill>
        <p:spPr>
          <a:xfrm>
            <a:off x="5905500" y="1247775"/>
            <a:ext cx="381000" cy="304800"/>
          </a:xfrm>
          <a:prstGeom prst="rect">
            <a:avLst/>
          </a:prstGeom>
        </p:spPr>
      </p:pic>
      <p:pic>
        <p:nvPicPr>
          <p:cNvPr id="6" name="Image 4" descr="preencoded.png"/>
          <p:cNvPicPr>
            <a:picLocks noChangeAspect="1"/>
          </p:cNvPicPr>
          <p:nvPr/>
        </p:nvPicPr>
        <p:blipFill>
          <a:blip r:embed="rId7"/>
          <a:stretch>
            <a:fillRect/>
          </a:stretch>
        </p:blipFill>
        <p:spPr>
          <a:xfrm>
            <a:off x="5953125" y="1247775"/>
            <a:ext cx="285750" cy="304800"/>
          </a:xfrm>
          <a:prstGeom prst="rect">
            <a:avLst/>
          </a:prstGeom>
        </p:spPr>
      </p:pic>
      <p:pic>
        <p:nvPicPr>
          <p:cNvPr id="7" name="Image 5" descr="preencoded.png"/>
          <p:cNvPicPr>
            <a:picLocks noChangeAspect="1"/>
          </p:cNvPicPr>
          <p:nvPr/>
        </p:nvPicPr>
        <p:blipFill>
          <a:blip r:embed="rId8"/>
          <a:stretch>
            <a:fillRect/>
          </a:stretch>
        </p:blipFill>
        <p:spPr>
          <a:xfrm>
            <a:off x="381000" y="2800350"/>
            <a:ext cx="3657600" cy="1638300"/>
          </a:xfrm>
          <a:prstGeom prst="rect">
            <a:avLst/>
          </a:prstGeom>
        </p:spPr>
      </p:pic>
      <p:pic>
        <p:nvPicPr>
          <p:cNvPr id="8" name="Image 6" descr="preencoded.png"/>
          <p:cNvPicPr>
            <a:picLocks noChangeAspect="1"/>
          </p:cNvPicPr>
          <p:nvPr/>
        </p:nvPicPr>
        <p:blipFill>
          <a:blip r:embed="rId9"/>
          <a:stretch>
            <a:fillRect/>
          </a:stretch>
        </p:blipFill>
        <p:spPr>
          <a:xfrm>
            <a:off x="571500" y="2990850"/>
            <a:ext cx="381000" cy="381000"/>
          </a:xfrm>
          <a:prstGeom prst="rect">
            <a:avLst/>
          </a:prstGeom>
        </p:spPr>
      </p:pic>
      <p:pic>
        <p:nvPicPr>
          <p:cNvPr id="9" name="Image 7" descr="preencoded.png"/>
          <p:cNvPicPr>
            <a:picLocks noChangeAspect="1"/>
          </p:cNvPicPr>
          <p:nvPr/>
        </p:nvPicPr>
        <p:blipFill>
          <a:blip r:embed="rId10"/>
          <a:stretch>
            <a:fillRect/>
          </a:stretch>
        </p:blipFill>
        <p:spPr>
          <a:xfrm>
            <a:off x="666750" y="3048000"/>
            <a:ext cx="190500" cy="266700"/>
          </a:xfrm>
          <a:prstGeom prst="rect">
            <a:avLst/>
          </a:prstGeom>
        </p:spPr>
      </p:pic>
      <p:pic>
        <p:nvPicPr>
          <p:cNvPr id="10" name="Image 8" descr="preencoded.png"/>
          <p:cNvPicPr>
            <a:picLocks noChangeAspect="1"/>
          </p:cNvPicPr>
          <p:nvPr/>
        </p:nvPicPr>
        <p:blipFill>
          <a:blip r:embed="rId8"/>
          <a:stretch>
            <a:fillRect/>
          </a:stretch>
        </p:blipFill>
        <p:spPr>
          <a:xfrm>
            <a:off x="4267200" y="2800350"/>
            <a:ext cx="3657600" cy="1638300"/>
          </a:xfrm>
          <a:prstGeom prst="rect">
            <a:avLst/>
          </a:prstGeom>
        </p:spPr>
      </p:pic>
      <p:pic>
        <p:nvPicPr>
          <p:cNvPr id="11" name="Image 9" descr="preencoded.png"/>
          <p:cNvPicPr>
            <a:picLocks noChangeAspect="1"/>
          </p:cNvPicPr>
          <p:nvPr/>
        </p:nvPicPr>
        <p:blipFill>
          <a:blip r:embed="rId11"/>
          <a:stretch>
            <a:fillRect/>
          </a:stretch>
        </p:blipFill>
        <p:spPr>
          <a:xfrm>
            <a:off x="4457700" y="2990850"/>
            <a:ext cx="381000" cy="381000"/>
          </a:xfrm>
          <a:prstGeom prst="rect">
            <a:avLst/>
          </a:prstGeom>
        </p:spPr>
      </p:pic>
      <p:pic>
        <p:nvPicPr>
          <p:cNvPr id="12" name="Image 10" descr="preencoded.png"/>
          <p:cNvPicPr>
            <a:picLocks noChangeAspect="1"/>
          </p:cNvPicPr>
          <p:nvPr/>
        </p:nvPicPr>
        <p:blipFill>
          <a:blip r:embed="rId12"/>
          <a:stretch>
            <a:fillRect/>
          </a:stretch>
        </p:blipFill>
        <p:spPr>
          <a:xfrm>
            <a:off x="4538663" y="3048000"/>
            <a:ext cx="219075" cy="266700"/>
          </a:xfrm>
          <a:prstGeom prst="rect">
            <a:avLst/>
          </a:prstGeom>
        </p:spPr>
      </p:pic>
      <p:pic>
        <p:nvPicPr>
          <p:cNvPr id="13" name="Image 11" descr="preencoded.png"/>
          <p:cNvPicPr>
            <a:picLocks noChangeAspect="1"/>
          </p:cNvPicPr>
          <p:nvPr/>
        </p:nvPicPr>
        <p:blipFill>
          <a:blip r:embed="rId8"/>
          <a:stretch>
            <a:fillRect/>
          </a:stretch>
        </p:blipFill>
        <p:spPr>
          <a:xfrm>
            <a:off x="8153400" y="2800350"/>
            <a:ext cx="3657600" cy="1638300"/>
          </a:xfrm>
          <a:prstGeom prst="rect">
            <a:avLst/>
          </a:prstGeom>
        </p:spPr>
      </p:pic>
      <p:pic>
        <p:nvPicPr>
          <p:cNvPr id="14" name="Image 12" descr="preencoded.png"/>
          <p:cNvPicPr>
            <a:picLocks noChangeAspect="1"/>
          </p:cNvPicPr>
          <p:nvPr/>
        </p:nvPicPr>
        <p:blipFill>
          <a:blip r:embed="rId13"/>
          <a:stretch>
            <a:fillRect/>
          </a:stretch>
        </p:blipFill>
        <p:spPr>
          <a:xfrm>
            <a:off x="8343900" y="2990850"/>
            <a:ext cx="381000" cy="381000"/>
          </a:xfrm>
          <a:prstGeom prst="rect">
            <a:avLst/>
          </a:prstGeom>
        </p:spPr>
      </p:pic>
      <p:pic>
        <p:nvPicPr>
          <p:cNvPr id="15" name="Image 13" descr="preencoded.png"/>
          <p:cNvPicPr>
            <a:picLocks noChangeAspect="1"/>
          </p:cNvPicPr>
          <p:nvPr/>
        </p:nvPicPr>
        <p:blipFill>
          <a:blip r:embed="rId14"/>
          <a:stretch>
            <a:fillRect/>
          </a:stretch>
        </p:blipFill>
        <p:spPr>
          <a:xfrm>
            <a:off x="8424863" y="3048000"/>
            <a:ext cx="219075" cy="266700"/>
          </a:xfrm>
          <a:prstGeom prst="rect">
            <a:avLst/>
          </a:prstGeom>
        </p:spPr>
      </p:pic>
      <p:pic>
        <p:nvPicPr>
          <p:cNvPr id="16" name="Image 14" descr="preencoded.png"/>
          <p:cNvPicPr>
            <a:picLocks noChangeAspect="1"/>
          </p:cNvPicPr>
          <p:nvPr/>
        </p:nvPicPr>
        <p:blipFill>
          <a:blip r:embed="rId15"/>
          <a:stretch>
            <a:fillRect/>
          </a:stretch>
        </p:blipFill>
        <p:spPr>
          <a:xfrm>
            <a:off x="381000" y="4667250"/>
            <a:ext cx="11430000" cy="457200"/>
          </a:xfrm>
          <a:prstGeom prst="rect">
            <a:avLst/>
          </a:prstGeom>
        </p:spPr>
      </p:pic>
      <p:pic>
        <p:nvPicPr>
          <p:cNvPr id="17" name="Image 15" descr="preencoded.png"/>
          <p:cNvPicPr>
            <a:picLocks noChangeAspect="1"/>
          </p:cNvPicPr>
          <p:nvPr/>
        </p:nvPicPr>
        <p:blipFill>
          <a:blip r:embed="rId16"/>
          <a:stretch>
            <a:fillRect/>
          </a:stretch>
        </p:blipFill>
        <p:spPr>
          <a:xfrm>
            <a:off x="495300" y="4810125"/>
            <a:ext cx="152400" cy="152400"/>
          </a:xfrm>
          <a:prstGeom prst="rect">
            <a:avLst/>
          </a:prstGeom>
        </p:spPr>
      </p:pic>
      <p:sp>
        <p:nvSpPr>
          <p:cNvPr id="18" name="Text 0"/>
          <p:cNvSpPr/>
          <p:nvPr/>
        </p:nvSpPr>
        <p:spPr>
          <a:xfrm>
            <a:off x="381000" y="2286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Dataset Overview</a:t>
            </a:r>
            <a:endParaRPr lang="en-US" sz="2700" dirty="0"/>
          </a:p>
        </p:txBody>
      </p:sp>
      <p:sp>
        <p:nvSpPr>
          <p:cNvPr id="19" name="Text 1"/>
          <p:cNvSpPr/>
          <p:nvPr/>
        </p:nvSpPr>
        <p:spPr>
          <a:xfrm>
            <a:off x="5372993" y="1628775"/>
            <a:ext cx="1735395" cy="457200"/>
          </a:xfrm>
          <a:prstGeom prst="rect">
            <a:avLst/>
          </a:prstGeom>
          <a:noFill/>
          <a:ln/>
        </p:spPr>
        <p:txBody>
          <a:bodyPr vert="horz" wrap="square" lIns="0" tIns="0" rIns="0" bIns="0" rtlCol="0" anchor="t"/>
          <a:lstStyle/>
          <a:p>
            <a:pPr marL="0" indent="0">
              <a:lnSpc>
                <a:spcPts val="3600"/>
              </a:lnSpc>
              <a:buNone/>
            </a:pPr>
            <a:r>
              <a:rPr lang="en-US" sz="3600" b="1" dirty="0">
                <a:solidFill>
                  <a:srgbClr val="1F2937"/>
                </a:solidFill>
                <a:latin typeface="ui-sans-serif" pitchFamily="34" charset="0"/>
                <a:ea typeface="ui-sans-serif" pitchFamily="34" charset="-122"/>
                <a:cs typeface="ui-sans-serif" pitchFamily="34" charset="-120"/>
              </a:rPr>
              <a:t>5,000</a:t>
            </a:r>
            <a:endParaRPr lang="en-US" sz="3600" dirty="0"/>
          </a:p>
        </p:txBody>
      </p:sp>
      <p:sp>
        <p:nvSpPr>
          <p:cNvPr id="20" name="Text 2"/>
          <p:cNvSpPr/>
          <p:nvPr/>
        </p:nvSpPr>
        <p:spPr>
          <a:xfrm>
            <a:off x="5495925" y="2085975"/>
            <a:ext cx="1200150" cy="5334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Unique Users</a:t>
            </a:r>
            <a:endParaRPr lang="en-US" sz="1500" dirty="0"/>
          </a:p>
        </p:txBody>
      </p:sp>
      <p:sp>
        <p:nvSpPr>
          <p:cNvPr id="21" name="Text 3"/>
          <p:cNvSpPr/>
          <p:nvPr/>
        </p:nvSpPr>
        <p:spPr>
          <a:xfrm>
            <a:off x="1104900" y="3086100"/>
            <a:ext cx="1985963"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Entire Lifecycle</a:t>
            </a:r>
            <a:endParaRPr lang="en-US" sz="1500" dirty="0"/>
          </a:p>
        </p:txBody>
      </p:sp>
      <p:sp>
        <p:nvSpPr>
          <p:cNvPr id="22" name="Text 4"/>
          <p:cNvSpPr/>
          <p:nvPr/>
        </p:nvSpPr>
        <p:spPr>
          <a:xfrm>
            <a:off x="571500" y="3562350"/>
            <a:ext cx="32766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Comprehensive dataset capturing user interactions from initial acquisition to long-term retention.</a:t>
            </a:r>
            <a:endParaRPr lang="en-US" sz="1200" dirty="0"/>
          </a:p>
        </p:txBody>
      </p:sp>
      <p:sp>
        <p:nvSpPr>
          <p:cNvPr id="23" name="Text 5"/>
          <p:cNvSpPr/>
          <p:nvPr/>
        </p:nvSpPr>
        <p:spPr>
          <a:xfrm>
            <a:off x="4991100" y="3086100"/>
            <a:ext cx="1653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User Journey</a:t>
            </a:r>
            <a:endParaRPr lang="en-US" sz="1500" dirty="0"/>
          </a:p>
        </p:txBody>
      </p:sp>
      <p:sp>
        <p:nvSpPr>
          <p:cNvPr id="24" name="Text 6"/>
          <p:cNvSpPr/>
          <p:nvPr/>
        </p:nvSpPr>
        <p:spPr>
          <a:xfrm>
            <a:off x="4457700" y="3562350"/>
            <a:ext cx="32766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Complete visibility into user journey through five funnel stages, analyzing drop-off points.</a:t>
            </a:r>
            <a:endParaRPr lang="en-US" sz="1200" dirty="0"/>
          </a:p>
        </p:txBody>
      </p:sp>
      <p:sp>
        <p:nvSpPr>
          <p:cNvPr id="25" name="Text 7"/>
          <p:cNvSpPr/>
          <p:nvPr/>
        </p:nvSpPr>
        <p:spPr>
          <a:xfrm>
            <a:off x="8877300" y="3086100"/>
            <a:ext cx="255657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Behavioral Patterns</a:t>
            </a:r>
            <a:endParaRPr lang="en-US" sz="1500" dirty="0"/>
          </a:p>
        </p:txBody>
      </p:sp>
      <p:sp>
        <p:nvSpPr>
          <p:cNvPr id="26" name="Text 8"/>
          <p:cNvSpPr/>
          <p:nvPr/>
        </p:nvSpPr>
        <p:spPr>
          <a:xfrm>
            <a:off x="8343900" y="3562350"/>
            <a:ext cx="32766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Rich behavioral data enabling identification of patterns correlated with retention and churn.</a:t>
            </a:r>
            <a:endParaRPr lang="en-US" sz="1200" dirty="0"/>
          </a:p>
        </p:txBody>
      </p:sp>
      <p:sp>
        <p:nvSpPr>
          <p:cNvPr id="27" name="Text 9"/>
          <p:cNvSpPr/>
          <p:nvPr/>
        </p:nvSpPr>
        <p:spPr>
          <a:xfrm>
            <a:off x="762000" y="4781550"/>
            <a:ext cx="9443323" cy="228600"/>
          </a:xfrm>
          <a:prstGeom prst="rect">
            <a:avLst/>
          </a:prstGeom>
          <a:noFill/>
          <a:ln/>
        </p:spPr>
        <p:txBody>
          <a:bodyPr vert="horz" wrap="square" lIns="0" tIns="0" rIns="0" bIns="0" rtlCol="0" anchor="t"/>
          <a:lstStyle/>
          <a:p>
            <a:pPr marL="0" indent="0">
              <a:lnSpc>
                <a:spcPts val="1800"/>
              </a:lnSpc>
              <a:buNone/>
            </a:pPr>
            <a:r>
              <a:rPr lang="en-US" sz="1200" dirty="0">
                <a:solidFill>
                  <a:srgbClr val="1D4ED8"/>
                </a:solidFill>
                <a:latin typeface="ui-sans-serif" pitchFamily="34" charset="0"/>
                <a:ea typeface="ui-sans-serif" pitchFamily="34" charset="-122"/>
                <a:cs typeface="ui-sans-serif" pitchFamily="34" charset="-120"/>
              </a:rPr>
              <a:t>Dataset enables analysis of user behavior lifecycle, funnel performance, retention, and churn patterns.</a:t>
            </a:r>
            <a:endParaRPr lang="en-US" sz="1200" dirty="0"/>
          </a:p>
        </p:txBody>
      </p:sp>
      <p:sp>
        <p:nvSpPr>
          <p:cNvPr id="28" name="Text 10"/>
          <p:cNvSpPr/>
          <p:nvPr/>
        </p:nvSpPr>
        <p:spPr>
          <a:xfrm>
            <a:off x="381000" y="6515100"/>
            <a:ext cx="1690926"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SaaS Funnel Analysis</a:t>
            </a:r>
            <a:endParaRPr lang="en-US" sz="1050" dirty="0"/>
          </a:p>
        </p:txBody>
      </p:sp>
      <p:sp>
        <p:nvSpPr>
          <p:cNvPr id="29" name="Text 11"/>
          <p:cNvSpPr/>
          <p:nvPr/>
        </p:nvSpPr>
        <p:spPr>
          <a:xfrm>
            <a:off x="10977860" y="6515100"/>
            <a:ext cx="99976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Page 4 of 10</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838200"/>
          </a:xfrm>
          <a:prstGeom prst="rect">
            <a:avLst/>
          </a:prstGeom>
        </p:spPr>
      </p:pic>
      <p:pic>
        <p:nvPicPr>
          <p:cNvPr id="4" name="Image 2" descr="preencoded.png"/>
          <p:cNvPicPr>
            <a:picLocks noChangeAspect="1"/>
          </p:cNvPicPr>
          <p:nvPr/>
        </p:nvPicPr>
        <p:blipFill>
          <a:blip r:embed="rId5"/>
          <a:stretch>
            <a:fillRect/>
          </a:stretch>
        </p:blipFill>
        <p:spPr>
          <a:xfrm>
            <a:off x="3009817" y="1115392"/>
            <a:ext cx="1143000" cy="4286250"/>
          </a:xfrm>
          <a:prstGeom prst="rect">
            <a:avLst/>
          </a:prstGeom>
        </p:spPr>
      </p:pic>
      <p:pic>
        <p:nvPicPr>
          <p:cNvPr id="5" name="Image 3" descr="preencoded.png"/>
          <p:cNvPicPr>
            <a:picLocks noChangeAspect="1"/>
          </p:cNvPicPr>
          <p:nvPr/>
        </p:nvPicPr>
        <p:blipFill>
          <a:blip r:embed="rId6"/>
          <a:stretch>
            <a:fillRect/>
          </a:stretch>
        </p:blipFill>
        <p:spPr>
          <a:xfrm>
            <a:off x="2795916" y="1028714"/>
            <a:ext cx="476250" cy="401985"/>
          </a:xfrm>
          <a:prstGeom prst="rect">
            <a:avLst/>
          </a:prstGeom>
        </p:spPr>
      </p:pic>
      <p:pic>
        <p:nvPicPr>
          <p:cNvPr id="6" name="Image 4" descr="preencoded.png"/>
          <p:cNvPicPr>
            <a:picLocks noChangeAspect="1"/>
          </p:cNvPicPr>
          <p:nvPr/>
        </p:nvPicPr>
        <p:blipFill>
          <a:blip r:embed="rId7"/>
          <a:stretch>
            <a:fillRect/>
          </a:stretch>
        </p:blipFill>
        <p:spPr>
          <a:xfrm>
            <a:off x="2905453" y="1077232"/>
            <a:ext cx="257175" cy="304800"/>
          </a:xfrm>
          <a:prstGeom prst="rect">
            <a:avLst/>
          </a:prstGeom>
        </p:spPr>
      </p:pic>
      <p:pic>
        <p:nvPicPr>
          <p:cNvPr id="7" name="Image 5" descr="preencoded.png"/>
          <p:cNvPicPr>
            <a:picLocks noChangeAspect="1"/>
          </p:cNvPicPr>
          <p:nvPr/>
        </p:nvPicPr>
        <p:blipFill>
          <a:blip r:embed="rId8"/>
          <a:stretch>
            <a:fillRect/>
          </a:stretch>
        </p:blipFill>
        <p:spPr>
          <a:xfrm>
            <a:off x="0" y="925651"/>
            <a:ext cx="2955389" cy="1257300"/>
          </a:xfrm>
          <a:prstGeom prst="rect">
            <a:avLst/>
          </a:prstGeom>
        </p:spPr>
      </p:pic>
      <p:pic>
        <p:nvPicPr>
          <p:cNvPr id="8" name="Image 6" descr="preencoded.png"/>
          <p:cNvPicPr>
            <a:picLocks noChangeAspect="1"/>
          </p:cNvPicPr>
          <p:nvPr/>
        </p:nvPicPr>
        <p:blipFill>
          <a:blip r:embed="rId9"/>
          <a:stretch>
            <a:fillRect/>
          </a:stretch>
        </p:blipFill>
        <p:spPr>
          <a:xfrm>
            <a:off x="3878160" y="1344751"/>
            <a:ext cx="445301" cy="476250"/>
          </a:xfrm>
          <a:prstGeom prst="rect">
            <a:avLst/>
          </a:prstGeom>
        </p:spPr>
      </p:pic>
      <p:pic>
        <p:nvPicPr>
          <p:cNvPr id="9" name="Image 7" descr="preencoded.png"/>
          <p:cNvPicPr>
            <a:picLocks noChangeAspect="1"/>
          </p:cNvPicPr>
          <p:nvPr/>
        </p:nvPicPr>
        <p:blipFill>
          <a:blip r:embed="rId10"/>
          <a:stretch>
            <a:fillRect/>
          </a:stretch>
        </p:blipFill>
        <p:spPr>
          <a:xfrm>
            <a:off x="3988692" y="1416069"/>
            <a:ext cx="228600" cy="304800"/>
          </a:xfrm>
          <a:prstGeom prst="rect">
            <a:avLst/>
          </a:prstGeom>
        </p:spPr>
      </p:pic>
      <p:pic>
        <p:nvPicPr>
          <p:cNvPr id="10" name="Image 8" descr="preencoded.png"/>
          <p:cNvPicPr>
            <a:picLocks noChangeAspect="1"/>
          </p:cNvPicPr>
          <p:nvPr/>
        </p:nvPicPr>
        <p:blipFill>
          <a:blip r:embed="rId11"/>
          <a:stretch>
            <a:fillRect/>
          </a:stretch>
        </p:blipFill>
        <p:spPr>
          <a:xfrm>
            <a:off x="3991380" y="1683684"/>
            <a:ext cx="2342257" cy="1295400"/>
          </a:xfrm>
          <a:prstGeom prst="rect">
            <a:avLst/>
          </a:prstGeom>
        </p:spPr>
      </p:pic>
      <p:pic>
        <p:nvPicPr>
          <p:cNvPr id="11" name="Image 9" descr="preencoded.png"/>
          <p:cNvPicPr>
            <a:picLocks noChangeAspect="1"/>
          </p:cNvPicPr>
          <p:nvPr/>
        </p:nvPicPr>
        <p:blipFill>
          <a:blip r:embed="rId12"/>
          <a:stretch>
            <a:fillRect/>
          </a:stretch>
        </p:blipFill>
        <p:spPr>
          <a:xfrm>
            <a:off x="2777408" y="2258600"/>
            <a:ext cx="464790" cy="451842"/>
          </a:xfrm>
          <a:prstGeom prst="rect">
            <a:avLst/>
          </a:prstGeom>
        </p:spPr>
      </p:pic>
      <p:pic>
        <p:nvPicPr>
          <p:cNvPr id="12" name="Image 10" descr="preencoded.png"/>
          <p:cNvPicPr>
            <a:picLocks noChangeAspect="1"/>
          </p:cNvPicPr>
          <p:nvPr/>
        </p:nvPicPr>
        <p:blipFill>
          <a:blip r:embed="rId13"/>
          <a:stretch>
            <a:fillRect/>
          </a:stretch>
        </p:blipFill>
        <p:spPr>
          <a:xfrm>
            <a:off x="2883820" y="2319322"/>
            <a:ext cx="228600" cy="304800"/>
          </a:xfrm>
          <a:prstGeom prst="rect">
            <a:avLst/>
          </a:prstGeom>
        </p:spPr>
      </p:pic>
      <p:pic>
        <p:nvPicPr>
          <p:cNvPr id="13" name="Image 11" descr="preencoded.png"/>
          <p:cNvPicPr>
            <a:picLocks noChangeAspect="1"/>
          </p:cNvPicPr>
          <p:nvPr/>
        </p:nvPicPr>
        <p:blipFill>
          <a:blip r:embed="rId14"/>
          <a:stretch>
            <a:fillRect/>
          </a:stretch>
        </p:blipFill>
        <p:spPr>
          <a:xfrm>
            <a:off x="499144" y="2562805"/>
            <a:ext cx="2438400" cy="1524000"/>
          </a:xfrm>
          <a:prstGeom prst="rect">
            <a:avLst/>
          </a:prstGeom>
        </p:spPr>
      </p:pic>
      <p:pic>
        <p:nvPicPr>
          <p:cNvPr id="14" name="Image 12" descr="preencoded.png"/>
          <p:cNvPicPr>
            <a:picLocks noChangeAspect="1"/>
          </p:cNvPicPr>
          <p:nvPr/>
        </p:nvPicPr>
        <p:blipFill>
          <a:blip r:embed="rId15"/>
          <a:stretch>
            <a:fillRect/>
          </a:stretch>
        </p:blipFill>
        <p:spPr>
          <a:xfrm>
            <a:off x="3741042" y="3612654"/>
            <a:ext cx="476250" cy="476250"/>
          </a:xfrm>
          <a:prstGeom prst="rect">
            <a:avLst/>
          </a:prstGeom>
        </p:spPr>
      </p:pic>
      <p:pic>
        <p:nvPicPr>
          <p:cNvPr id="15" name="Image 13" descr="preencoded.png"/>
          <p:cNvPicPr>
            <a:picLocks noChangeAspect="1"/>
          </p:cNvPicPr>
          <p:nvPr/>
        </p:nvPicPr>
        <p:blipFill>
          <a:blip r:embed="rId16"/>
          <a:stretch>
            <a:fillRect/>
          </a:stretch>
        </p:blipFill>
        <p:spPr>
          <a:xfrm>
            <a:off x="3851944" y="3698379"/>
            <a:ext cx="228600" cy="304800"/>
          </a:xfrm>
          <a:prstGeom prst="rect">
            <a:avLst/>
          </a:prstGeom>
        </p:spPr>
      </p:pic>
      <p:pic>
        <p:nvPicPr>
          <p:cNvPr id="16" name="Image 14" descr="preencoded.png"/>
          <p:cNvPicPr>
            <a:picLocks noChangeAspect="1"/>
          </p:cNvPicPr>
          <p:nvPr/>
        </p:nvPicPr>
        <p:blipFill>
          <a:blip r:embed="rId17"/>
          <a:stretch>
            <a:fillRect/>
          </a:stretch>
        </p:blipFill>
        <p:spPr>
          <a:xfrm>
            <a:off x="4038600" y="3850779"/>
            <a:ext cx="2133600" cy="1524000"/>
          </a:xfrm>
          <a:prstGeom prst="rect">
            <a:avLst/>
          </a:prstGeom>
        </p:spPr>
      </p:pic>
      <p:pic>
        <p:nvPicPr>
          <p:cNvPr id="17" name="Image 15" descr="preencoded.png"/>
          <p:cNvPicPr>
            <a:picLocks noChangeAspect="1"/>
          </p:cNvPicPr>
          <p:nvPr/>
        </p:nvPicPr>
        <p:blipFill>
          <a:blip r:embed="rId18"/>
          <a:stretch>
            <a:fillRect/>
          </a:stretch>
        </p:blipFill>
        <p:spPr>
          <a:xfrm>
            <a:off x="2771628" y="4586907"/>
            <a:ext cx="476250" cy="476250"/>
          </a:xfrm>
          <a:prstGeom prst="rect">
            <a:avLst/>
          </a:prstGeom>
        </p:spPr>
      </p:pic>
      <p:pic>
        <p:nvPicPr>
          <p:cNvPr id="18" name="Image 16" descr="preencoded.png"/>
          <p:cNvPicPr>
            <a:picLocks noChangeAspect="1"/>
          </p:cNvPicPr>
          <p:nvPr/>
        </p:nvPicPr>
        <p:blipFill>
          <a:blip r:embed="rId19"/>
          <a:stretch>
            <a:fillRect/>
          </a:stretch>
        </p:blipFill>
        <p:spPr>
          <a:xfrm>
            <a:off x="2881165" y="4719160"/>
            <a:ext cx="257175" cy="304800"/>
          </a:xfrm>
          <a:prstGeom prst="rect">
            <a:avLst/>
          </a:prstGeom>
        </p:spPr>
      </p:pic>
      <p:pic>
        <p:nvPicPr>
          <p:cNvPr id="19" name="Image 17" descr="preencoded.png"/>
          <p:cNvPicPr>
            <a:picLocks noChangeAspect="1"/>
          </p:cNvPicPr>
          <p:nvPr/>
        </p:nvPicPr>
        <p:blipFill>
          <a:blip r:embed="rId20"/>
          <a:stretch>
            <a:fillRect/>
          </a:stretch>
        </p:blipFill>
        <p:spPr>
          <a:xfrm>
            <a:off x="1101646" y="4888522"/>
            <a:ext cx="1828800" cy="1523999"/>
          </a:xfrm>
          <a:prstGeom prst="rect">
            <a:avLst/>
          </a:prstGeom>
        </p:spPr>
      </p:pic>
      <p:pic>
        <p:nvPicPr>
          <p:cNvPr id="20" name="Image 18" descr="preencoded.png"/>
          <p:cNvPicPr>
            <a:picLocks noChangeAspect="1"/>
          </p:cNvPicPr>
          <p:nvPr/>
        </p:nvPicPr>
        <p:blipFill>
          <a:blip r:embed="rId21"/>
          <a:stretch>
            <a:fillRect/>
          </a:stretch>
        </p:blipFill>
        <p:spPr>
          <a:xfrm>
            <a:off x="6589368" y="1185490"/>
            <a:ext cx="5334000" cy="4572000"/>
          </a:xfrm>
          <a:prstGeom prst="rect">
            <a:avLst/>
          </a:prstGeom>
        </p:spPr>
      </p:pic>
      <p:pic>
        <p:nvPicPr>
          <p:cNvPr id="21" name="Image 19" descr="preencoded.png"/>
          <p:cNvPicPr>
            <a:picLocks noChangeAspect="1"/>
          </p:cNvPicPr>
          <p:nvPr/>
        </p:nvPicPr>
        <p:blipFill>
          <a:blip r:embed="rId22"/>
          <a:stretch>
            <a:fillRect/>
          </a:stretch>
        </p:blipFill>
        <p:spPr>
          <a:xfrm>
            <a:off x="6817968" y="1985590"/>
            <a:ext cx="190500" cy="266700"/>
          </a:xfrm>
          <a:prstGeom prst="rect">
            <a:avLst/>
          </a:prstGeom>
        </p:spPr>
      </p:pic>
      <p:pic>
        <p:nvPicPr>
          <p:cNvPr id="22" name="Image 20" descr="preencoded.png"/>
          <p:cNvPicPr>
            <a:picLocks noChangeAspect="1"/>
          </p:cNvPicPr>
          <p:nvPr/>
        </p:nvPicPr>
        <p:blipFill>
          <a:blip r:embed="rId23"/>
          <a:stretch>
            <a:fillRect/>
          </a:stretch>
        </p:blipFill>
        <p:spPr>
          <a:xfrm>
            <a:off x="6817968" y="3166690"/>
            <a:ext cx="190500" cy="266700"/>
          </a:xfrm>
          <a:prstGeom prst="rect">
            <a:avLst/>
          </a:prstGeom>
        </p:spPr>
      </p:pic>
      <p:pic>
        <p:nvPicPr>
          <p:cNvPr id="23" name="Image 21" descr="preencoded.png"/>
          <p:cNvPicPr>
            <a:picLocks noChangeAspect="1"/>
          </p:cNvPicPr>
          <p:nvPr/>
        </p:nvPicPr>
        <p:blipFill>
          <a:blip r:embed="rId24"/>
          <a:stretch>
            <a:fillRect/>
          </a:stretch>
        </p:blipFill>
        <p:spPr>
          <a:xfrm>
            <a:off x="6817968" y="4347790"/>
            <a:ext cx="190500" cy="266700"/>
          </a:xfrm>
          <a:prstGeom prst="rect">
            <a:avLst/>
          </a:prstGeom>
        </p:spPr>
      </p:pic>
      <p:sp>
        <p:nvSpPr>
          <p:cNvPr id="24" name="Text 0"/>
          <p:cNvSpPr/>
          <p:nvPr/>
        </p:nvSpPr>
        <p:spPr>
          <a:xfrm>
            <a:off x="381000" y="2286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Funnel Analysis - Stage Breakdown</a:t>
            </a:r>
            <a:endParaRPr lang="en-US" sz="2700" dirty="0"/>
          </a:p>
        </p:txBody>
      </p:sp>
      <p:sp>
        <p:nvSpPr>
          <p:cNvPr id="25" name="Text 1"/>
          <p:cNvSpPr/>
          <p:nvPr/>
        </p:nvSpPr>
        <p:spPr>
          <a:xfrm>
            <a:off x="59789" y="1078051"/>
            <a:ext cx="32918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Landing Page → Signup</a:t>
            </a:r>
            <a:endParaRPr lang="en-US" sz="1500" dirty="0"/>
          </a:p>
        </p:txBody>
      </p:sp>
      <p:sp>
        <p:nvSpPr>
          <p:cNvPr id="26" name="Text 2"/>
          <p:cNvSpPr/>
          <p:nvPr/>
        </p:nvSpPr>
        <p:spPr>
          <a:xfrm>
            <a:off x="59789" y="1344751"/>
            <a:ext cx="27432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Initial step where users visit the landing page and proceed to register.</a:t>
            </a:r>
            <a:endParaRPr lang="en-US" sz="1200" dirty="0"/>
          </a:p>
        </p:txBody>
      </p:sp>
      <p:sp>
        <p:nvSpPr>
          <p:cNvPr id="27" name="Text 3"/>
          <p:cNvSpPr/>
          <p:nvPr/>
        </p:nvSpPr>
        <p:spPr>
          <a:xfrm>
            <a:off x="4080515" y="1623641"/>
            <a:ext cx="2037457"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Signup → Email Verification</a:t>
            </a:r>
            <a:endParaRPr lang="en-US" sz="1500" dirty="0"/>
          </a:p>
        </p:txBody>
      </p:sp>
      <p:sp>
        <p:nvSpPr>
          <p:cNvPr id="28" name="Text 4"/>
          <p:cNvSpPr/>
          <p:nvPr/>
        </p:nvSpPr>
        <p:spPr>
          <a:xfrm>
            <a:off x="4080515" y="2157041"/>
            <a:ext cx="2037457"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Users complete registration and verify their email address.</a:t>
            </a:r>
            <a:endParaRPr lang="en-US" sz="1200" dirty="0"/>
          </a:p>
        </p:txBody>
      </p:sp>
      <p:sp>
        <p:nvSpPr>
          <p:cNvPr id="29" name="Text 5"/>
          <p:cNvSpPr/>
          <p:nvPr/>
        </p:nvSpPr>
        <p:spPr>
          <a:xfrm>
            <a:off x="865417" y="2538040"/>
            <a:ext cx="21336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Verification → First Login</a:t>
            </a:r>
            <a:endParaRPr lang="en-US" sz="1500" dirty="0"/>
          </a:p>
        </p:txBody>
      </p:sp>
      <p:sp>
        <p:nvSpPr>
          <p:cNvPr id="30" name="Text 6"/>
          <p:cNvSpPr/>
          <p:nvPr/>
        </p:nvSpPr>
        <p:spPr>
          <a:xfrm>
            <a:off x="865417" y="3071440"/>
            <a:ext cx="21336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Following email verification, users successfully log in for the first time.</a:t>
            </a:r>
            <a:endParaRPr lang="en-US" sz="1200" dirty="0"/>
          </a:p>
        </p:txBody>
      </p:sp>
      <p:sp>
        <p:nvSpPr>
          <p:cNvPr id="31" name="Text 7"/>
          <p:cNvSpPr/>
          <p:nvPr/>
        </p:nvSpPr>
        <p:spPr>
          <a:xfrm>
            <a:off x="4080544" y="3842977"/>
            <a:ext cx="18288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Login → Trial Start</a:t>
            </a:r>
            <a:endParaRPr lang="en-US" sz="1500" dirty="0"/>
          </a:p>
        </p:txBody>
      </p:sp>
      <p:sp>
        <p:nvSpPr>
          <p:cNvPr id="32" name="Text 8"/>
          <p:cNvSpPr/>
          <p:nvPr/>
        </p:nvSpPr>
        <p:spPr>
          <a:xfrm>
            <a:off x="4080544" y="4376377"/>
            <a:ext cx="1828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Users initiate a product trial after their first login.</a:t>
            </a:r>
            <a:endParaRPr lang="en-US" sz="1200" dirty="0"/>
          </a:p>
        </p:txBody>
      </p:sp>
      <p:sp>
        <p:nvSpPr>
          <p:cNvPr id="33" name="Text 9"/>
          <p:cNvSpPr/>
          <p:nvPr/>
        </p:nvSpPr>
        <p:spPr>
          <a:xfrm>
            <a:off x="1288897" y="4871684"/>
            <a:ext cx="15240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Trial Start → Subscription</a:t>
            </a:r>
            <a:endParaRPr lang="en-US" sz="1500" dirty="0"/>
          </a:p>
        </p:txBody>
      </p:sp>
      <p:sp>
        <p:nvSpPr>
          <p:cNvPr id="34" name="Text 10"/>
          <p:cNvSpPr/>
          <p:nvPr/>
        </p:nvSpPr>
        <p:spPr>
          <a:xfrm>
            <a:off x="1288897" y="5405084"/>
            <a:ext cx="15240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Users convert from a trial to a paid subscription.</a:t>
            </a:r>
            <a:endParaRPr lang="en-US" sz="1200" dirty="0"/>
          </a:p>
        </p:txBody>
      </p:sp>
      <p:sp>
        <p:nvSpPr>
          <p:cNvPr id="35" name="Text 11"/>
          <p:cNvSpPr/>
          <p:nvPr/>
        </p:nvSpPr>
        <p:spPr>
          <a:xfrm>
            <a:off x="6817968" y="1414090"/>
            <a:ext cx="58521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Key Conversion Insights</a:t>
            </a:r>
            <a:endParaRPr lang="en-US" sz="1800" dirty="0"/>
          </a:p>
        </p:txBody>
      </p:sp>
      <p:sp>
        <p:nvSpPr>
          <p:cNvPr id="36" name="Text 12"/>
          <p:cNvSpPr/>
          <p:nvPr/>
        </p:nvSpPr>
        <p:spPr>
          <a:xfrm>
            <a:off x="7122768" y="1947490"/>
            <a:ext cx="5486400" cy="266700"/>
          </a:xfrm>
          <a:prstGeom prst="rect">
            <a:avLst/>
          </a:prstGeom>
          <a:noFill/>
          <a:ln/>
        </p:spPr>
        <p:txBody>
          <a:bodyPr vert="horz" wrap="square" lIns="0" tIns="0" rIns="0" bIns="0" rtlCol="0" anchor="t"/>
          <a:lstStyle/>
          <a:p>
            <a:pPr marL="0" indent="0" algn="l">
              <a:lnSpc>
                <a:spcPts val="2100"/>
              </a:lnSpc>
              <a:buNone/>
            </a:pPr>
            <a:r>
              <a:rPr lang="en-US" sz="1500" b="1" dirty="0">
                <a:solidFill>
                  <a:srgbClr val="374151"/>
                </a:solidFill>
                <a:latin typeface="ui-sans-serif" pitchFamily="34" charset="0"/>
                <a:ea typeface="ui-sans-serif" pitchFamily="34" charset="-122"/>
                <a:cs typeface="ui-sans-serif" pitchFamily="34" charset="-120"/>
              </a:rPr>
              <a:t>Significant Drop-off at Email Verification</a:t>
            </a:r>
            <a:endParaRPr lang="en-US" sz="1500" dirty="0"/>
          </a:p>
        </p:txBody>
      </p:sp>
      <p:sp>
        <p:nvSpPr>
          <p:cNvPr id="37" name="Text 13"/>
          <p:cNvSpPr/>
          <p:nvPr/>
        </p:nvSpPr>
        <p:spPr>
          <a:xfrm>
            <a:off x="7122768" y="2214190"/>
            <a:ext cx="457200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A notable percentage of users drop off between the signup and email verification stages, indicating a potential friction point in the early onboarding process.</a:t>
            </a:r>
            <a:endParaRPr lang="en-US" sz="1200" dirty="0"/>
          </a:p>
        </p:txBody>
      </p:sp>
      <p:sp>
        <p:nvSpPr>
          <p:cNvPr id="38" name="Text 14"/>
          <p:cNvSpPr/>
          <p:nvPr/>
        </p:nvSpPr>
        <p:spPr>
          <a:xfrm>
            <a:off x="7122768" y="3128590"/>
            <a:ext cx="5486400" cy="266700"/>
          </a:xfrm>
          <a:prstGeom prst="rect">
            <a:avLst/>
          </a:prstGeom>
          <a:noFill/>
          <a:ln/>
        </p:spPr>
        <p:txBody>
          <a:bodyPr vert="horz" wrap="square" lIns="0" tIns="0" rIns="0" bIns="0" rtlCol="0" anchor="t"/>
          <a:lstStyle/>
          <a:p>
            <a:pPr marL="0" indent="0" algn="l">
              <a:lnSpc>
                <a:spcPts val="2100"/>
              </a:lnSpc>
              <a:buNone/>
            </a:pPr>
            <a:r>
              <a:rPr lang="en-US" sz="1500" b="1" dirty="0">
                <a:solidFill>
                  <a:srgbClr val="374151"/>
                </a:solidFill>
                <a:latin typeface="ui-sans-serif" pitchFamily="34" charset="0"/>
                <a:ea typeface="ui-sans-serif" pitchFamily="34" charset="-122"/>
                <a:cs typeface="ui-sans-serif" pitchFamily="34" charset="-120"/>
              </a:rPr>
              <a:t>Trial-to-Subscription Gap</a:t>
            </a:r>
            <a:endParaRPr lang="en-US" sz="1500" dirty="0"/>
          </a:p>
        </p:txBody>
      </p:sp>
      <p:sp>
        <p:nvSpPr>
          <p:cNvPr id="39" name="Text 15"/>
          <p:cNvSpPr/>
          <p:nvPr/>
        </p:nvSpPr>
        <p:spPr>
          <a:xfrm>
            <a:off x="7122768" y="3395290"/>
            <a:ext cx="457200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A considerable number of users initiate trials but do not convert to paid subscriptions, suggesting challenges in demonstrating value during the trial period.</a:t>
            </a:r>
            <a:endParaRPr lang="en-US" sz="1200" dirty="0"/>
          </a:p>
        </p:txBody>
      </p:sp>
      <p:sp>
        <p:nvSpPr>
          <p:cNvPr id="40" name="Text 16"/>
          <p:cNvSpPr/>
          <p:nvPr/>
        </p:nvSpPr>
        <p:spPr>
          <a:xfrm>
            <a:off x="7122768" y="4309690"/>
            <a:ext cx="4572000" cy="533400"/>
          </a:xfrm>
          <a:prstGeom prst="rect">
            <a:avLst/>
          </a:prstGeom>
          <a:noFill/>
          <a:ln/>
        </p:spPr>
        <p:txBody>
          <a:bodyPr vert="horz" wrap="square" lIns="0" tIns="0" rIns="0" bIns="0" rtlCol="0" anchor="t"/>
          <a:lstStyle/>
          <a:p>
            <a:pPr marL="0" indent="0" algn="l">
              <a:lnSpc>
                <a:spcPts val="2100"/>
              </a:lnSpc>
              <a:buNone/>
            </a:pPr>
            <a:r>
              <a:rPr lang="en-US" sz="1500" b="1" dirty="0">
                <a:solidFill>
                  <a:srgbClr val="374151"/>
                </a:solidFill>
                <a:latin typeface="ui-sans-serif" pitchFamily="34" charset="0"/>
                <a:ea typeface="ui-sans-serif" pitchFamily="34" charset="-122"/>
                <a:cs typeface="ui-sans-serif" pitchFamily="34" charset="-120"/>
              </a:rPr>
              <a:t>Feature Usage Correlates with Subscription</a:t>
            </a:r>
            <a:endParaRPr lang="en-US" sz="1500" dirty="0"/>
          </a:p>
        </p:txBody>
      </p:sp>
      <p:sp>
        <p:nvSpPr>
          <p:cNvPr id="41" name="Text 17"/>
          <p:cNvSpPr/>
          <p:nvPr/>
        </p:nvSpPr>
        <p:spPr>
          <a:xfrm>
            <a:off x="7122768" y="4843090"/>
            <a:ext cx="457200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There is a strong correlation between active feature usage during the trial period and successful conversion to a paid subscription.</a:t>
            </a:r>
            <a:endParaRPr lang="en-US" sz="1200" dirty="0"/>
          </a:p>
        </p:txBody>
      </p:sp>
      <p:sp>
        <p:nvSpPr>
          <p:cNvPr id="42" name="Text 18"/>
          <p:cNvSpPr/>
          <p:nvPr/>
        </p:nvSpPr>
        <p:spPr>
          <a:xfrm>
            <a:off x="381000" y="6515100"/>
            <a:ext cx="1690926"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SaaS Funnel Analysis</a:t>
            </a:r>
            <a:endParaRPr lang="en-US" sz="1050" dirty="0"/>
          </a:p>
        </p:txBody>
      </p:sp>
      <p:sp>
        <p:nvSpPr>
          <p:cNvPr id="43" name="Text 19"/>
          <p:cNvSpPr/>
          <p:nvPr/>
        </p:nvSpPr>
        <p:spPr>
          <a:xfrm>
            <a:off x="10977860" y="6515100"/>
            <a:ext cx="99976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Page 5 of 10</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4094"/>
            <a:ext cx="12192000" cy="7639050"/>
          </a:xfrm>
          <a:prstGeom prst="rect">
            <a:avLst/>
          </a:prstGeom>
        </p:spPr>
      </p:pic>
      <p:pic>
        <p:nvPicPr>
          <p:cNvPr id="3" name="Image 1" descr="preencoded.png"/>
          <p:cNvPicPr>
            <a:picLocks noChangeAspect="1"/>
          </p:cNvPicPr>
          <p:nvPr/>
        </p:nvPicPr>
        <p:blipFill>
          <a:blip r:embed="rId4"/>
          <a:stretch>
            <a:fillRect/>
          </a:stretch>
        </p:blipFill>
        <p:spPr>
          <a:xfrm>
            <a:off x="9631680" y="0"/>
            <a:ext cx="2560320" cy="2560320"/>
          </a:xfrm>
          <a:prstGeom prst="rect">
            <a:avLst/>
          </a:prstGeom>
        </p:spPr>
      </p:pic>
      <p:pic>
        <p:nvPicPr>
          <p:cNvPr id="4" name="Image 2" descr="preencoded.png"/>
          <p:cNvPicPr>
            <a:picLocks noChangeAspect="1"/>
          </p:cNvPicPr>
          <p:nvPr/>
        </p:nvPicPr>
        <p:blipFill>
          <a:blip r:embed="rId5"/>
          <a:stretch>
            <a:fillRect/>
          </a:stretch>
        </p:blipFill>
        <p:spPr>
          <a:xfrm>
            <a:off x="0" y="5078730"/>
            <a:ext cx="2560320" cy="3657600"/>
          </a:xfrm>
          <a:prstGeom prst="rect">
            <a:avLst/>
          </a:prstGeom>
        </p:spPr>
      </p:pic>
      <p:pic>
        <p:nvPicPr>
          <p:cNvPr id="5" name="Image 3" descr="preencoded.png"/>
          <p:cNvPicPr>
            <a:picLocks noChangeAspect="1"/>
          </p:cNvPicPr>
          <p:nvPr/>
        </p:nvPicPr>
        <p:blipFill>
          <a:blip r:embed="rId6"/>
          <a:stretch>
            <a:fillRect/>
          </a:stretch>
        </p:blipFill>
        <p:spPr>
          <a:xfrm>
            <a:off x="0" y="0"/>
            <a:ext cx="12192000" cy="838200"/>
          </a:xfrm>
          <a:prstGeom prst="rect">
            <a:avLst/>
          </a:prstGeom>
        </p:spPr>
      </p:pic>
      <p:pic>
        <p:nvPicPr>
          <p:cNvPr id="6" name="Image 4" descr="preencoded.png"/>
          <p:cNvPicPr>
            <a:picLocks noChangeAspect="1"/>
          </p:cNvPicPr>
          <p:nvPr/>
        </p:nvPicPr>
        <p:blipFill>
          <a:blip r:embed="rId7"/>
          <a:stretch>
            <a:fillRect/>
          </a:stretch>
        </p:blipFill>
        <p:spPr>
          <a:xfrm>
            <a:off x="228600" y="1066800"/>
            <a:ext cx="5715000" cy="5848350"/>
          </a:xfrm>
          <a:prstGeom prst="rect">
            <a:avLst/>
          </a:prstGeom>
        </p:spPr>
      </p:pic>
      <p:pic>
        <p:nvPicPr>
          <p:cNvPr id="7" name="Image 5" descr="preencoded.png"/>
          <p:cNvPicPr>
            <a:picLocks noChangeAspect="1"/>
          </p:cNvPicPr>
          <p:nvPr/>
        </p:nvPicPr>
        <p:blipFill>
          <a:blip r:embed="rId8"/>
          <a:stretch>
            <a:fillRect/>
          </a:stretch>
        </p:blipFill>
        <p:spPr>
          <a:xfrm>
            <a:off x="4876800" y="609600"/>
            <a:ext cx="1524000" cy="1524000"/>
          </a:xfrm>
          <a:prstGeom prst="rect">
            <a:avLst/>
          </a:prstGeom>
        </p:spPr>
      </p:pic>
      <p:pic>
        <p:nvPicPr>
          <p:cNvPr id="8" name="Image 6" descr="preencoded.png"/>
          <p:cNvPicPr>
            <a:picLocks noChangeAspect="1"/>
          </p:cNvPicPr>
          <p:nvPr/>
        </p:nvPicPr>
        <p:blipFill>
          <a:blip r:embed="rId9"/>
          <a:stretch>
            <a:fillRect/>
          </a:stretch>
        </p:blipFill>
        <p:spPr>
          <a:xfrm>
            <a:off x="419100" y="1257300"/>
            <a:ext cx="571500" cy="571500"/>
          </a:xfrm>
          <a:prstGeom prst="rect">
            <a:avLst/>
          </a:prstGeom>
        </p:spPr>
      </p:pic>
      <p:pic>
        <p:nvPicPr>
          <p:cNvPr id="9" name="Image 7" descr="preencoded.png"/>
          <p:cNvPicPr>
            <a:picLocks noChangeAspect="1"/>
          </p:cNvPicPr>
          <p:nvPr/>
        </p:nvPicPr>
        <p:blipFill>
          <a:blip r:embed="rId10"/>
          <a:stretch>
            <a:fillRect/>
          </a:stretch>
        </p:blipFill>
        <p:spPr>
          <a:xfrm>
            <a:off x="609600" y="140970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419100" y="1981200"/>
            <a:ext cx="5314950" cy="2286000"/>
          </a:xfrm>
          <a:prstGeom prst="rect">
            <a:avLst/>
          </a:prstGeom>
        </p:spPr>
      </p:pic>
      <p:pic>
        <p:nvPicPr>
          <p:cNvPr id="12" name="Image 10" descr="preencoded.png"/>
          <p:cNvPicPr>
            <a:picLocks noChangeAspect="1"/>
          </p:cNvPicPr>
          <p:nvPr/>
        </p:nvPicPr>
        <p:blipFill>
          <a:blip r:embed="rId12"/>
          <a:stretch>
            <a:fillRect/>
          </a:stretch>
        </p:blipFill>
        <p:spPr>
          <a:xfrm>
            <a:off x="350634" y="4648200"/>
            <a:ext cx="5334000" cy="952500"/>
          </a:xfrm>
          <a:prstGeom prst="rect">
            <a:avLst/>
          </a:prstGeom>
        </p:spPr>
      </p:pic>
      <p:pic>
        <p:nvPicPr>
          <p:cNvPr id="13" name="Image 11" descr="preencoded.png"/>
          <p:cNvPicPr>
            <a:picLocks noChangeAspect="1"/>
          </p:cNvPicPr>
          <p:nvPr/>
        </p:nvPicPr>
        <p:blipFill>
          <a:blip r:embed="rId13"/>
          <a:stretch>
            <a:fillRect/>
          </a:stretch>
        </p:blipFill>
        <p:spPr>
          <a:xfrm>
            <a:off x="563850" y="4762500"/>
            <a:ext cx="571500" cy="571500"/>
          </a:xfrm>
          <a:prstGeom prst="rect">
            <a:avLst/>
          </a:prstGeom>
        </p:spPr>
      </p:pic>
      <p:pic>
        <p:nvPicPr>
          <p:cNvPr id="14" name="Image 12" descr="preencoded.png"/>
          <p:cNvPicPr>
            <a:picLocks noChangeAspect="1"/>
          </p:cNvPicPr>
          <p:nvPr/>
        </p:nvPicPr>
        <p:blipFill>
          <a:blip r:embed="rId14"/>
          <a:stretch>
            <a:fillRect/>
          </a:stretch>
        </p:blipFill>
        <p:spPr>
          <a:xfrm>
            <a:off x="740664" y="4981575"/>
            <a:ext cx="152400" cy="152400"/>
          </a:xfrm>
          <a:prstGeom prst="rect">
            <a:avLst/>
          </a:prstGeom>
        </p:spPr>
      </p:pic>
      <p:pic>
        <p:nvPicPr>
          <p:cNvPr id="15" name="Image 13" descr="preencoded.png"/>
          <p:cNvPicPr>
            <a:picLocks noChangeAspect="1"/>
          </p:cNvPicPr>
          <p:nvPr/>
        </p:nvPicPr>
        <p:blipFill>
          <a:blip r:embed="rId15"/>
          <a:stretch>
            <a:fillRect/>
          </a:stretch>
        </p:blipFill>
        <p:spPr>
          <a:xfrm>
            <a:off x="373350" y="5743660"/>
            <a:ext cx="5318671" cy="1040309"/>
          </a:xfrm>
          <a:prstGeom prst="rect">
            <a:avLst/>
          </a:prstGeom>
        </p:spPr>
      </p:pic>
      <p:pic>
        <p:nvPicPr>
          <p:cNvPr id="16" name="Image 14" descr="preencoded.png"/>
          <p:cNvPicPr>
            <a:picLocks noChangeAspect="1"/>
          </p:cNvPicPr>
          <p:nvPr/>
        </p:nvPicPr>
        <p:blipFill>
          <a:blip r:embed="rId16"/>
          <a:stretch>
            <a:fillRect/>
          </a:stretch>
        </p:blipFill>
        <p:spPr>
          <a:xfrm>
            <a:off x="487650" y="5857960"/>
            <a:ext cx="571500" cy="571500"/>
          </a:xfrm>
          <a:prstGeom prst="rect">
            <a:avLst/>
          </a:prstGeom>
        </p:spPr>
      </p:pic>
      <p:pic>
        <p:nvPicPr>
          <p:cNvPr id="17" name="Image 15" descr="preencoded.png"/>
          <p:cNvPicPr>
            <a:picLocks noChangeAspect="1"/>
          </p:cNvPicPr>
          <p:nvPr/>
        </p:nvPicPr>
        <p:blipFill>
          <a:blip r:embed="rId17"/>
          <a:stretch>
            <a:fillRect/>
          </a:stretch>
        </p:blipFill>
        <p:spPr>
          <a:xfrm>
            <a:off x="697200" y="6067510"/>
            <a:ext cx="152400" cy="152400"/>
          </a:xfrm>
          <a:prstGeom prst="rect">
            <a:avLst/>
          </a:prstGeom>
        </p:spPr>
      </p:pic>
      <p:pic>
        <p:nvPicPr>
          <p:cNvPr id="18" name="Image 16" descr="preencoded.png"/>
          <p:cNvPicPr>
            <a:picLocks noChangeAspect="1"/>
          </p:cNvPicPr>
          <p:nvPr/>
        </p:nvPicPr>
        <p:blipFill>
          <a:blip r:embed="rId7"/>
          <a:stretch>
            <a:fillRect/>
          </a:stretch>
        </p:blipFill>
        <p:spPr>
          <a:xfrm>
            <a:off x="6248400" y="1066800"/>
            <a:ext cx="5715000" cy="5848350"/>
          </a:xfrm>
          <a:prstGeom prst="rect">
            <a:avLst/>
          </a:prstGeom>
        </p:spPr>
      </p:pic>
      <p:pic>
        <p:nvPicPr>
          <p:cNvPr id="19" name="Image 17" descr="preencoded.png"/>
          <p:cNvPicPr>
            <a:picLocks noChangeAspect="1"/>
          </p:cNvPicPr>
          <p:nvPr/>
        </p:nvPicPr>
        <p:blipFill>
          <a:blip r:embed="rId18"/>
          <a:stretch>
            <a:fillRect/>
          </a:stretch>
        </p:blipFill>
        <p:spPr>
          <a:xfrm>
            <a:off x="5791200" y="5848350"/>
            <a:ext cx="1524000" cy="1524000"/>
          </a:xfrm>
          <a:prstGeom prst="rect">
            <a:avLst/>
          </a:prstGeom>
        </p:spPr>
      </p:pic>
      <p:pic>
        <p:nvPicPr>
          <p:cNvPr id="20" name="Image 18" descr="preencoded.png"/>
          <p:cNvPicPr>
            <a:picLocks noChangeAspect="1"/>
          </p:cNvPicPr>
          <p:nvPr/>
        </p:nvPicPr>
        <p:blipFill>
          <a:blip r:embed="rId19"/>
          <a:stretch>
            <a:fillRect/>
          </a:stretch>
        </p:blipFill>
        <p:spPr>
          <a:xfrm>
            <a:off x="6438900" y="1257300"/>
            <a:ext cx="571500" cy="571500"/>
          </a:xfrm>
          <a:prstGeom prst="rect">
            <a:avLst/>
          </a:prstGeom>
        </p:spPr>
      </p:pic>
      <p:pic>
        <p:nvPicPr>
          <p:cNvPr id="21" name="Image 19" descr="preencoded.png"/>
          <p:cNvPicPr>
            <a:picLocks noChangeAspect="1"/>
          </p:cNvPicPr>
          <p:nvPr/>
        </p:nvPicPr>
        <p:blipFill>
          <a:blip r:embed="rId20"/>
          <a:stretch>
            <a:fillRect/>
          </a:stretch>
        </p:blipFill>
        <p:spPr>
          <a:xfrm>
            <a:off x="6629400" y="1409700"/>
            <a:ext cx="190500" cy="266700"/>
          </a:xfrm>
          <a:prstGeom prst="rect">
            <a:avLst/>
          </a:prstGeom>
        </p:spPr>
      </p:pic>
      <p:pic>
        <p:nvPicPr>
          <p:cNvPr id="22" name="Image 20" descr="preencoded.png"/>
          <p:cNvPicPr>
            <a:picLocks noChangeAspect="1"/>
          </p:cNvPicPr>
          <p:nvPr/>
        </p:nvPicPr>
        <p:blipFill>
          <a:blip r:embed="rId21"/>
          <a:stretch>
            <a:fillRect/>
          </a:stretch>
        </p:blipFill>
        <p:spPr>
          <a:xfrm>
            <a:off x="6438900" y="1981200"/>
            <a:ext cx="5334000" cy="2305050"/>
          </a:xfrm>
          <a:prstGeom prst="rect">
            <a:avLst/>
          </a:prstGeom>
        </p:spPr>
      </p:pic>
      <p:pic>
        <p:nvPicPr>
          <p:cNvPr id="23" name="Image 21" descr="preencoded.png"/>
          <p:cNvPicPr>
            <a:picLocks noChangeAspect="1"/>
          </p:cNvPicPr>
          <p:nvPr/>
        </p:nvPicPr>
        <p:blipFill>
          <a:blip r:embed="rId22"/>
          <a:stretch>
            <a:fillRect/>
          </a:stretch>
        </p:blipFill>
        <p:spPr>
          <a:xfrm>
            <a:off x="8748713" y="2171700"/>
            <a:ext cx="714375" cy="571500"/>
          </a:xfrm>
          <a:prstGeom prst="rect">
            <a:avLst/>
          </a:prstGeom>
        </p:spPr>
      </p:pic>
      <p:pic>
        <p:nvPicPr>
          <p:cNvPr id="24" name="Image 22" descr="preencoded.png"/>
          <p:cNvPicPr>
            <a:picLocks noChangeAspect="1"/>
          </p:cNvPicPr>
          <p:nvPr/>
        </p:nvPicPr>
        <p:blipFill>
          <a:blip r:embed="rId23"/>
          <a:stretch>
            <a:fillRect/>
          </a:stretch>
        </p:blipFill>
        <p:spPr>
          <a:xfrm>
            <a:off x="6438900" y="4438650"/>
            <a:ext cx="5334000" cy="952500"/>
          </a:xfrm>
          <a:prstGeom prst="rect">
            <a:avLst/>
          </a:prstGeom>
        </p:spPr>
      </p:pic>
      <p:pic>
        <p:nvPicPr>
          <p:cNvPr id="25" name="Image 23" descr="preencoded.png"/>
          <p:cNvPicPr>
            <a:picLocks noChangeAspect="1"/>
          </p:cNvPicPr>
          <p:nvPr/>
        </p:nvPicPr>
        <p:blipFill>
          <a:blip r:embed="rId24"/>
          <a:stretch>
            <a:fillRect/>
          </a:stretch>
        </p:blipFill>
        <p:spPr>
          <a:xfrm>
            <a:off x="6553200" y="4552950"/>
            <a:ext cx="571500" cy="571500"/>
          </a:xfrm>
          <a:prstGeom prst="rect">
            <a:avLst/>
          </a:prstGeom>
        </p:spPr>
      </p:pic>
      <p:pic>
        <p:nvPicPr>
          <p:cNvPr id="26" name="Image 24" descr="preencoded.png"/>
          <p:cNvPicPr>
            <a:picLocks noChangeAspect="1"/>
          </p:cNvPicPr>
          <p:nvPr/>
        </p:nvPicPr>
        <p:blipFill>
          <a:blip r:embed="rId25"/>
          <a:stretch>
            <a:fillRect/>
          </a:stretch>
        </p:blipFill>
        <p:spPr>
          <a:xfrm>
            <a:off x="6753225" y="4762500"/>
            <a:ext cx="171450" cy="152400"/>
          </a:xfrm>
          <a:prstGeom prst="rect">
            <a:avLst/>
          </a:prstGeom>
        </p:spPr>
      </p:pic>
      <p:pic>
        <p:nvPicPr>
          <p:cNvPr id="27" name="Image 25" descr="preencoded.png"/>
          <p:cNvPicPr>
            <a:picLocks noChangeAspect="1"/>
          </p:cNvPicPr>
          <p:nvPr/>
        </p:nvPicPr>
        <p:blipFill>
          <a:blip r:embed="rId26"/>
          <a:stretch>
            <a:fillRect/>
          </a:stretch>
        </p:blipFill>
        <p:spPr>
          <a:xfrm>
            <a:off x="6438900" y="5543550"/>
            <a:ext cx="5334000" cy="1181100"/>
          </a:xfrm>
          <a:prstGeom prst="rect">
            <a:avLst/>
          </a:prstGeom>
        </p:spPr>
      </p:pic>
      <p:pic>
        <p:nvPicPr>
          <p:cNvPr id="28" name="Image 26" descr="preencoded.png"/>
          <p:cNvPicPr>
            <a:picLocks noChangeAspect="1"/>
          </p:cNvPicPr>
          <p:nvPr/>
        </p:nvPicPr>
        <p:blipFill>
          <a:blip r:embed="rId27"/>
          <a:stretch>
            <a:fillRect/>
          </a:stretch>
        </p:blipFill>
        <p:spPr>
          <a:xfrm>
            <a:off x="6553200" y="5657850"/>
            <a:ext cx="571500" cy="571500"/>
          </a:xfrm>
          <a:prstGeom prst="rect">
            <a:avLst/>
          </a:prstGeom>
        </p:spPr>
      </p:pic>
      <p:pic>
        <p:nvPicPr>
          <p:cNvPr id="29" name="Image 27" descr="preencoded.png"/>
          <p:cNvPicPr>
            <a:picLocks noChangeAspect="1"/>
          </p:cNvPicPr>
          <p:nvPr/>
        </p:nvPicPr>
        <p:blipFill>
          <a:blip r:embed="rId28"/>
          <a:stretch>
            <a:fillRect/>
          </a:stretch>
        </p:blipFill>
        <p:spPr>
          <a:xfrm>
            <a:off x="6781800" y="5867400"/>
            <a:ext cx="114300" cy="152400"/>
          </a:xfrm>
          <a:prstGeom prst="rect">
            <a:avLst/>
          </a:prstGeom>
        </p:spPr>
      </p:pic>
      <p:sp>
        <p:nvSpPr>
          <p:cNvPr id="30" name="Text 0"/>
          <p:cNvSpPr/>
          <p:nvPr/>
        </p:nvSpPr>
        <p:spPr>
          <a:xfrm>
            <a:off x="381000" y="2286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Conversion Insights &amp; Key Findings</a:t>
            </a:r>
            <a:endParaRPr lang="en-US" sz="2700" dirty="0"/>
          </a:p>
        </p:txBody>
      </p:sp>
      <p:sp>
        <p:nvSpPr>
          <p:cNvPr id="31" name="Text 1"/>
          <p:cNvSpPr/>
          <p:nvPr/>
        </p:nvSpPr>
        <p:spPr>
          <a:xfrm>
            <a:off x="1104900" y="1257300"/>
            <a:ext cx="6400800" cy="5715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Critical Drop-off Points</a:t>
            </a:r>
            <a:endParaRPr lang="en-US" sz="1800" dirty="0"/>
          </a:p>
        </p:txBody>
      </p:sp>
      <p:sp>
        <p:nvSpPr>
          <p:cNvPr id="32" name="Text 2"/>
          <p:cNvSpPr/>
          <p:nvPr/>
        </p:nvSpPr>
        <p:spPr>
          <a:xfrm>
            <a:off x="1216914" y="4772025"/>
            <a:ext cx="5303520" cy="266700"/>
          </a:xfrm>
          <a:prstGeom prst="rect">
            <a:avLst/>
          </a:prstGeom>
          <a:noFill/>
          <a:ln/>
        </p:spPr>
        <p:txBody>
          <a:bodyPr vert="horz" wrap="square" lIns="0" tIns="0" rIns="0" bIns="0" rtlCol="0" anchor="t"/>
          <a:lstStyle/>
          <a:p>
            <a:pPr marL="0" indent="0">
              <a:lnSpc>
                <a:spcPts val="2100"/>
              </a:lnSpc>
              <a:buNone/>
            </a:pPr>
            <a:r>
              <a:rPr lang="en-US" sz="1350" b="1" dirty="0">
                <a:solidFill>
                  <a:srgbClr val="BFDBFE"/>
                </a:solidFill>
                <a:latin typeface="ui-sans-serif" pitchFamily="34" charset="0"/>
                <a:ea typeface="ui-sans-serif" pitchFamily="34" charset="-122"/>
                <a:cs typeface="ui-sans-serif" pitchFamily="34" charset="-120"/>
              </a:rPr>
              <a:t>Email Verification Drop-off</a:t>
            </a:r>
            <a:endParaRPr lang="en-US" sz="1350" dirty="0"/>
          </a:p>
        </p:txBody>
      </p:sp>
      <p:sp>
        <p:nvSpPr>
          <p:cNvPr id="33" name="Text 3"/>
          <p:cNvSpPr/>
          <p:nvPr/>
        </p:nvSpPr>
        <p:spPr>
          <a:xfrm>
            <a:off x="1216914" y="5038725"/>
            <a:ext cx="4419600" cy="457200"/>
          </a:xfrm>
          <a:prstGeom prst="rect">
            <a:avLst/>
          </a:prstGeom>
          <a:noFill/>
          <a:ln/>
        </p:spPr>
        <p:txBody>
          <a:bodyPr vert="horz" wrap="square" lIns="0" tIns="0" rIns="0" bIns="0" rtlCol="0" anchor="t"/>
          <a:lstStyle/>
          <a:p>
            <a:pPr marL="0" indent="0">
              <a:lnSpc>
                <a:spcPts val="1800"/>
              </a:lnSpc>
              <a:buNone/>
            </a:pPr>
            <a:r>
              <a:rPr lang="en-US" sz="1200" dirty="0">
                <a:solidFill>
                  <a:srgbClr val="DBEAFE"/>
                </a:solidFill>
                <a:latin typeface="ui-sans-serif" pitchFamily="34" charset="0"/>
                <a:ea typeface="ui-sans-serif" pitchFamily="34" charset="-122"/>
                <a:cs typeface="ui-sans-serif" pitchFamily="34" charset="-120"/>
              </a:rPr>
              <a:t>Significant users drop off between signup and email verification, indicating friction in early onboarding.</a:t>
            </a:r>
            <a:endParaRPr lang="en-US" sz="1200" dirty="0"/>
          </a:p>
        </p:txBody>
      </p:sp>
      <p:sp>
        <p:nvSpPr>
          <p:cNvPr id="34" name="Text 4"/>
          <p:cNvSpPr/>
          <p:nvPr/>
        </p:nvSpPr>
        <p:spPr>
          <a:xfrm>
            <a:off x="1173450" y="5857960"/>
            <a:ext cx="52851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BFDBFE"/>
                </a:solidFill>
                <a:latin typeface="ui-sans-serif" pitchFamily="34" charset="0"/>
                <a:ea typeface="ui-sans-serif" pitchFamily="34" charset="-122"/>
                <a:cs typeface="ui-sans-serif" pitchFamily="34" charset="-120"/>
              </a:rPr>
              <a:t>Trial-to-Subscription Gap</a:t>
            </a:r>
            <a:endParaRPr lang="en-US" sz="1350" dirty="0"/>
          </a:p>
        </p:txBody>
      </p:sp>
      <p:sp>
        <p:nvSpPr>
          <p:cNvPr id="35" name="Text 5"/>
          <p:cNvSpPr/>
          <p:nvPr/>
        </p:nvSpPr>
        <p:spPr>
          <a:xfrm>
            <a:off x="1173450" y="6124660"/>
            <a:ext cx="4404271" cy="685800"/>
          </a:xfrm>
          <a:prstGeom prst="rect">
            <a:avLst/>
          </a:prstGeom>
          <a:noFill/>
          <a:ln/>
        </p:spPr>
        <p:txBody>
          <a:bodyPr vert="horz" wrap="square" lIns="0" tIns="0" rIns="0" bIns="0" rtlCol="0" anchor="t"/>
          <a:lstStyle/>
          <a:p>
            <a:pPr marL="0" indent="0">
              <a:lnSpc>
                <a:spcPts val="1800"/>
              </a:lnSpc>
              <a:buNone/>
            </a:pPr>
            <a:r>
              <a:rPr lang="en-US" sz="1200" dirty="0">
                <a:solidFill>
                  <a:srgbClr val="DBEAFE"/>
                </a:solidFill>
                <a:latin typeface="ui-sans-serif" pitchFamily="34" charset="0"/>
                <a:ea typeface="ui-sans-serif" pitchFamily="34" charset="-122"/>
                <a:cs typeface="ui-sans-serif" pitchFamily="34" charset="-120"/>
              </a:rPr>
              <a:t>Many users initiate trials but don't convert to paid subscriptions, suggesting value demonstration challenges.</a:t>
            </a:r>
            <a:endParaRPr lang="en-US" sz="1200" dirty="0"/>
          </a:p>
        </p:txBody>
      </p:sp>
      <p:sp>
        <p:nvSpPr>
          <p:cNvPr id="36" name="Text 6"/>
          <p:cNvSpPr/>
          <p:nvPr/>
        </p:nvSpPr>
        <p:spPr>
          <a:xfrm>
            <a:off x="7124700" y="1257300"/>
            <a:ext cx="6400800" cy="5715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Feature Usage Correlation</a:t>
            </a:r>
            <a:endParaRPr lang="en-US" sz="1800" dirty="0"/>
          </a:p>
        </p:txBody>
      </p:sp>
      <p:sp>
        <p:nvSpPr>
          <p:cNvPr id="37" name="Text 7"/>
          <p:cNvSpPr/>
          <p:nvPr/>
        </p:nvSpPr>
        <p:spPr>
          <a:xfrm>
            <a:off x="6629400" y="2876550"/>
            <a:ext cx="4953000"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BFDBFE"/>
                </a:solidFill>
                <a:latin typeface="ui-sans-serif" pitchFamily="34" charset="0"/>
                <a:ea typeface="ui-sans-serif" pitchFamily="34" charset="-122"/>
                <a:cs typeface="ui-sans-serif" pitchFamily="34" charset="-120"/>
              </a:rPr>
              <a:t>Strong Correlation</a:t>
            </a:r>
            <a:endParaRPr lang="en-US" sz="1800" dirty="0"/>
          </a:p>
        </p:txBody>
      </p:sp>
      <p:sp>
        <p:nvSpPr>
          <p:cNvPr id="38" name="Text 8"/>
          <p:cNvSpPr/>
          <p:nvPr/>
        </p:nvSpPr>
        <p:spPr>
          <a:xfrm>
            <a:off x="7893070" y="3257550"/>
            <a:ext cx="2425660" cy="3048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ui-sans-serif" pitchFamily="34" charset="0"/>
                <a:ea typeface="ui-sans-serif" pitchFamily="34" charset="-122"/>
                <a:cs typeface="ui-sans-serif" pitchFamily="34" charset="-120"/>
              </a:rPr>
              <a:t>85% Correlation Rate</a:t>
            </a:r>
            <a:endParaRPr lang="en-US" sz="1200" dirty="0"/>
          </a:p>
        </p:txBody>
      </p:sp>
      <p:sp>
        <p:nvSpPr>
          <p:cNvPr id="39" name="Text 9"/>
          <p:cNvSpPr/>
          <p:nvPr/>
        </p:nvSpPr>
        <p:spPr>
          <a:xfrm>
            <a:off x="6629400" y="3638550"/>
            <a:ext cx="495300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DBEAFE"/>
                </a:solidFill>
                <a:latin typeface="ui-sans-serif" pitchFamily="34" charset="0"/>
                <a:ea typeface="ui-sans-serif" pitchFamily="34" charset="-122"/>
                <a:cs typeface="ui-sans-serif" pitchFamily="34" charset="-120"/>
              </a:rPr>
              <a:t>Active feature usage during trial strongly correlates with successful conversion to paid subscription</a:t>
            </a:r>
            <a:endParaRPr lang="en-US" sz="1200" dirty="0"/>
          </a:p>
        </p:txBody>
      </p:sp>
      <p:sp>
        <p:nvSpPr>
          <p:cNvPr id="40" name="Text 10"/>
          <p:cNvSpPr/>
          <p:nvPr/>
        </p:nvSpPr>
        <p:spPr>
          <a:xfrm>
            <a:off x="7239000" y="4552950"/>
            <a:ext cx="44196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BFDBFE"/>
                </a:solidFill>
                <a:latin typeface="ui-sans-serif" pitchFamily="34" charset="0"/>
                <a:ea typeface="ui-sans-serif" pitchFamily="34" charset="-122"/>
                <a:cs typeface="ui-sans-serif" pitchFamily="34" charset="-120"/>
              </a:rPr>
              <a:t>Key Takeaway</a:t>
            </a:r>
            <a:endParaRPr lang="en-US" sz="1350" dirty="0"/>
          </a:p>
        </p:txBody>
      </p:sp>
      <p:sp>
        <p:nvSpPr>
          <p:cNvPr id="41" name="Text 11"/>
          <p:cNvSpPr/>
          <p:nvPr/>
        </p:nvSpPr>
        <p:spPr>
          <a:xfrm>
            <a:off x="7239000" y="4819650"/>
            <a:ext cx="4419600" cy="457200"/>
          </a:xfrm>
          <a:prstGeom prst="rect">
            <a:avLst/>
          </a:prstGeom>
          <a:noFill/>
          <a:ln/>
        </p:spPr>
        <p:txBody>
          <a:bodyPr vert="horz" wrap="square" lIns="0" tIns="0" rIns="0" bIns="0" rtlCol="0" anchor="t"/>
          <a:lstStyle/>
          <a:p>
            <a:pPr marL="0" indent="0">
              <a:lnSpc>
                <a:spcPts val="1800"/>
              </a:lnSpc>
              <a:buNone/>
            </a:pPr>
            <a:r>
              <a:rPr lang="en-US" sz="1200" dirty="0">
                <a:solidFill>
                  <a:srgbClr val="DBEAFE"/>
                </a:solidFill>
                <a:latin typeface="ui-sans-serif" pitchFamily="34" charset="0"/>
                <a:ea typeface="ui-sans-serif" pitchFamily="34" charset="-122"/>
                <a:cs typeface="ui-sans-serif" pitchFamily="34" charset="-120"/>
              </a:rPr>
              <a:t>Early engagement with core product functionalities is a critical predictor of conversion success.</a:t>
            </a:r>
            <a:endParaRPr lang="en-US" sz="1200" dirty="0"/>
          </a:p>
        </p:txBody>
      </p:sp>
      <p:sp>
        <p:nvSpPr>
          <p:cNvPr id="42" name="Text 12"/>
          <p:cNvSpPr/>
          <p:nvPr/>
        </p:nvSpPr>
        <p:spPr>
          <a:xfrm>
            <a:off x="7239000" y="5657850"/>
            <a:ext cx="44196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BFDBFE"/>
                </a:solidFill>
                <a:latin typeface="ui-sans-serif" pitchFamily="34" charset="0"/>
                <a:ea typeface="ui-sans-serif" pitchFamily="34" charset="-122"/>
                <a:cs typeface="ui-sans-serif" pitchFamily="34" charset="-120"/>
              </a:rPr>
              <a:t>Actionable Insight</a:t>
            </a:r>
            <a:endParaRPr lang="en-US" sz="1350" dirty="0"/>
          </a:p>
        </p:txBody>
      </p:sp>
      <p:sp>
        <p:nvSpPr>
          <p:cNvPr id="43" name="Text 13"/>
          <p:cNvSpPr/>
          <p:nvPr/>
        </p:nvSpPr>
        <p:spPr>
          <a:xfrm>
            <a:off x="7239000" y="5924550"/>
            <a:ext cx="4419600" cy="685800"/>
          </a:xfrm>
          <a:prstGeom prst="rect">
            <a:avLst/>
          </a:prstGeom>
          <a:noFill/>
          <a:ln/>
        </p:spPr>
        <p:txBody>
          <a:bodyPr vert="horz" wrap="square" lIns="0" tIns="0" rIns="0" bIns="0" rtlCol="0" anchor="t"/>
          <a:lstStyle/>
          <a:p>
            <a:pPr marL="0" indent="0">
              <a:lnSpc>
                <a:spcPts val="1800"/>
              </a:lnSpc>
              <a:buNone/>
            </a:pPr>
            <a:r>
              <a:rPr lang="en-US" sz="1200" dirty="0">
                <a:solidFill>
                  <a:srgbClr val="DBEAFE"/>
                </a:solidFill>
                <a:latin typeface="ui-sans-serif" pitchFamily="34" charset="0"/>
                <a:ea typeface="ui-sans-serif" pitchFamily="34" charset="-122"/>
                <a:cs typeface="ui-sans-serif" pitchFamily="34" charset="-120"/>
              </a:rPr>
              <a:t>Users who engage with key features during trial are more likely to convert, highlighting guided discovery importance.</a:t>
            </a:r>
            <a:endParaRPr lang="en-US" sz="1200" dirty="0"/>
          </a:p>
        </p:txBody>
      </p:sp>
      <p:sp>
        <p:nvSpPr>
          <p:cNvPr id="44" name="Text 14"/>
          <p:cNvSpPr/>
          <p:nvPr/>
        </p:nvSpPr>
        <p:spPr>
          <a:xfrm>
            <a:off x="381000" y="7296150"/>
            <a:ext cx="1672709" cy="190500"/>
          </a:xfrm>
          <a:prstGeom prst="rect">
            <a:avLst/>
          </a:prstGeom>
          <a:noFill/>
          <a:ln/>
        </p:spPr>
        <p:txBody>
          <a:bodyPr vert="horz" wrap="square" lIns="0" tIns="0" rIns="0" bIns="0" rtlCol="0" anchor="t"/>
          <a:lstStyle/>
          <a:p>
            <a:pPr marL="0" indent="0">
              <a:lnSpc>
                <a:spcPts val="1500"/>
              </a:lnSpc>
              <a:buNone/>
            </a:pPr>
            <a:r>
              <a:rPr lang="en-US" sz="1050" dirty="0">
                <a:solidFill>
                  <a:srgbClr val="93C5FD"/>
                </a:solidFill>
                <a:latin typeface="ui-sans-serif" pitchFamily="34" charset="0"/>
                <a:ea typeface="ui-sans-serif" pitchFamily="34" charset="-122"/>
                <a:cs typeface="ui-sans-serif" pitchFamily="34" charset="-120"/>
              </a:rPr>
              <a:t>Saas Funnel Analysis</a:t>
            </a:r>
            <a:endParaRPr lang="en-US" sz="1050" dirty="0"/>
          </a:p>
        </p:txBody>
      </p:sp>
      <p:sp>
        <p:nvSpPr>
          <p:cNvPr id="45" name="Text 15"/>
          <p:cNvSpPr/>
          <p:nvPr/>
        </p:nvSpPr>
        <p:spPr>
          <a:xfrm>
            <a:off x="10977860" y="7296150"/>
            <a:ext cx="999768" cy="190500"/>
          </a:xfrm>
          <a:prstGeom prst="rect">
            <a:avLst/>
          </a:prstGeom>
          <a:noFill/>
          <a:ln/>
        </p:spPr>
        <p:txBody>
          <a:bodyPr vert="horz" wrap="square" lIns="0" tIns="0" rIns="0" bIns="0" rtlCol="0" anchor="t"/>
          <a:lstStyle/>
          <a:p>
            <a:pPr marL="0" indent="0">
              <a:lnSpc>
                <a:spcPts val="1500"/>
              </a:lnSpc>
              <a:buNone/>
            </a:pPr>
            <a:r>
              <a:rPr lang="en-US" sz="1050" dirty="0">
                <a:solidFill>
                  <a:srgbClr val="93C5FD"/>
                </a:solidFill>
                <a:latin typeface="ui-sans-serif" pitchFamily="34" charset="0"/>
                <a:ea typeface="ui-sans-serif" pitchFamily="34" charset="-122"/>
                <a:cs typeface="ui-sans-serif" pitchFamily="34" charset="-120"/>
              </a:rPr>
              <a:t>Page 6 of 10</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86600"/>
          </a:xfrm>
          <a:prstGeom prst="rect">
            <a:avLst/>
          </a:prstGeom>
        </p:spPr>
      </p:pic>
      <p:pic>
        <p:nvPicPr>
          <p:cNvPr id="3" name="Image 1" descr="preencoded.png"/>
          <p:cNvPicPr>
            <a:picLocks noChangeAspect="1"/>
          </p:cNvPicPr>
          <p:nvPr/>
        </p:nvPicPr>
        <p:blipFill>
          <a:blip r:embed="rId4"/>
          <a:stretch>
            <a:fillRect/>
          </a:stretch>
        </p:blipFill>
        <p:spPr>
          <a:xfrm>
            <a:off x="9631680" y="0"/>
            <a:ext cx="2560320" cy="2560320"/>
          </a:xfrm>
          <a:prstGeom prst="rect">
            <a:avLst/>
          </a:prstGeom>
        </p:spPr>
      </p:pic>
      <p:pic>
        <p:nvPicPr>
          <p:cNvPr id="4" name="Image 2" descr="preencoded.png"/>
          <p:cNvPicPr>
            <a:picLocks noChangeAspect="1"/>
          </p:cNvPicPr>
          <p:nvPr/>
        </p:nvPicPr>
        <p:blipFill>
          <a:blip r:embed="rId5"/>
          <a:stretch>
            <a:fillRect/>
          </a:stretch>
        </p:blipFill>
        <p:spPr>
          <a:xfrm>
            <a:off x="0" y="4526280"/>
            <a:ext cx="2560320" cy="3657600"/>
          </a:xfrm>
          <a:prstGeom prst="rect">
            <a:avLst/>
          </a:prstGeom>
        </p:spPr>
      </p:pic>
      <p:pic>
        <p:nvPicPr>
          <p:cNvPr id="5" name="Image 3" descr="preencoded.png"/>
          <p:cNvPicPr>
            <a:picLocks noChangeAspect="1"/>
          </p:cNvPicPr>
          <p:nvPr/>
        </p:nvPicPr>
        <p:blipFill>
          <a:blip r:embed="rId6"/>
          <a:stretch>
            <a:fillRect/>
          </a:stretch>
        </p:blipFill>
        <p:spPr>
          <a:xfrm>
            <a:off x="0" y="0"/>
            <a:ext cx="12192000" cy="838200"/>
          </a:xfrm>
          <a:prstGeom prst="rect">
            <a:avLst/>
          </a:prstGeom>
        </p:spPr>
      </p:pic>
      <p:pic>
        <p:nvPicPr>
          <p:cNvPr id="6" name="Image 4" descr="preencoded.png"/>
          <p:cNvPicPr>
            <a:picLocks noChangeAspect="1"/>
          </p:cNvPicPr>
          <p:nvPr/>
        </p:nvPicPr>
        <p:blipFill>
          <a:blip r:embed="rId7"/>
          <a:stretch>
            <a:fillRect/>
          </a:stretch>
        </p:blipFill>
        <p:spPr>
          <a:xfrm>
            <a:off x="304800" y="1143000"/>
            <a:ext cx="5562600" cy="5143500"/>
          </a:xfrm>
          <a:prstGeom prst="rect">
            <a:avLst/>
          </a:prstGeom>
        </p:spPr>
      </p:pic>
      <p:pic>
        <p:nvPicPr>
          <p:cNvPr id="7" name="Image 5" descr="preencoded.png"/>
          <p:cNvPicPr>
            <a:picLocks noChangeAspect="1"/>
          </p:cNvPicPr>
          <p:nvPr/>
        </p:nvPicPr>
        <p:blipFill>
          <a:blip r:embed="rId8"/>
          <a:stretch>
            <a:fillRect/>
          </a:stretch>
        </p:blipFill>
        <p:spPr>
          <a:xfrm>
            <a:off x="533400" y="2971800"/>
            <a:ext cx="571500" cy="571500"/>
          </a:xfrm>
          <a:prstGeom prst="rect">
            <a:avLst/>
          </a:prstGeom>
        </p:spPr>
      </p:pic>
      <p:pic>
        <p:nvPicPr>
          <p:cNvPr id="8" name="Image 6" descr="preencoded.png"/>
          <p:cNvPicPr>
            <a:picLocks noChangeAspect="1"/>
          </p:cNvPicPr>
          <p:nvPr/>
        </p:nvPicPr>
        <p:blipFill>
          <a:blip r:embed="rId9"/>
          <a:stretch>
            <a:fillRect/>
          </a:stretch>
        </p:blipFill>
        <p:spPr>
          <a:xfrm>
            <a:off x="733425" y="3124200"/>
            <a:ext cx="171450" cy="266700"/>
          </a:xfrm>
          <a:prstGeom prst="rect">
            <a:avLst/>
          </a:prstGeom>
        </p:spPr>
      </p:pic>
      <p:pic>
        <p:nvPicPr>
          <p:cNvPr id="9" name="Image 7" descr="preencoded.png"/>
          <p:cNvPicPr>
            <a:picLocks noChangeAspect="1"/>
          </p:cNvPicPr>
          <p:nvPr/>
        </p:nvPicPr>
        <p:blipFill>
          <a:blip r:embed="rId10"/>
          <a:stretch>
            <a:fillRect/>
          </a:stretch>
        </p:blipFill>
        <p:spPr>
          <a:xfrm>
            <a:off x="533400" y="4152900"/>
            <a:ext cx="571500" cy="571500"/>
          </a:xfrm>
          <a:prstGeom prst="rect">
            <a:avLst/>
          </a:prstGeom>
        </p:spPr>
      </p:pic>
      <p:pic>
        <p:nvPicPr>
          <p:cNvPr id="10" name="Image 8" descr="preencoded.png"/>
          <p:cNvPicPr>
            <a:picLocks noChangeAspect="1"/>
          </p:cNvPicPr>
          <p:nvPr/>
        </p:nvPicPr>
        <p:blipFill>
          <a:blip r:embed="rId11"/>
          <a:stretch>
            <a:fillRect/>
          </a:stretch>
        </p:blipFill>
        <p:spPr>
          <a:xfrm>
            <a:off x="733425" y="4305300"/>
            <a:ext cx="171450" cy="266700"/>
          </a:xfrm>
          <a:prstGeom prst="rect">
            <a:avLst/>
          </a:prstGeom>
        </p:spPr>
      </p:pic>
      <p:pic>
        <p:nvPicPr>
          <p:cNvPr id="11" name="Image 9" descr="preencoded.png"/>
          <p:cNvPicPr>
            <a:picLocks noChangeAspect="1"/>
          </p:cNvPicPr>
          <p:nvPr/>
        </p:nvPicPr>
        <p:blipFill>
          <a:blip r:embed="rId12"/>
          <a:stretch>
            <a:fillRect/>
          </a:stretch>
        </p:blipFill>
        <p:spPr>
          <a:xfrm>
            <a:off x="533400" y="5334000"/>
            <a:ext cx="571500" cy="571500"/>
          </a:xfrm>
          <a:prstGeom prst="rect">
            <a:avLst/>
          </a:prstGeom>
        </p:spPr>
      </p:pic>
      <p:pic>
        <p:nvPicPr>
          <p:cNvPr id="12" name="Image 10" descr="preencoded.png"/>
          <p:cNvPicPr>
            <a:picLocks noChangeAspect="1"/>
          </p:cNvPicPr>
          <p:nvPr/>
        </p:nvPicPr>
        <p:blipFill>
          <a:blip r:embed="rId13"/>
          <a:stretch>
            <a:fillRect/>
          </a:stretch>
        </p:blipFill>
        <p:spPr>
          <a:xfrm>
            <a:off x="733425" y="5486400"/>
            <a:ext cx="171450" cy="266700"/>
          </a:xfrm>
          <a:prstGeom prst="rect">
            <a:avLst/>
          </a:prstGeom>
        </p:spPr>
      </p:pic>
      <p:pic>
        <p:nvPicPr>
          <p:cNvPr id="13" name="Image 11" descr="preencoded.png"/>
          <p:cNvPicPr>
            <a:picLocks noChangeAspect="1"/>
          </p:cNvPicPr>
          <p:nvPr/>
        </p:nvPicPr>
        <p:blipFill>
          <a:blip r:embed="rId14"/>
          <a:stretch>
            <a:fillRect/>
          </a:stretch>
        </p:blipFill>
        <p:spPr>
          <a:xfrm>
            <a:off x="6248400" y="1152525"/>
            <a:ext cx="5562600" cy="5143500"/>
          </a:xfrm>
          <a:prstGeom prst="rect">
            <a:avLst/>
          </a:prstGeom>
        </p:spPr>
      </p:pic>
      <p:pic>
        <p:nvPicPr>
          <p:cNvPr id="14" name="Image 12" descr="preencoded.png"/>
          <p:cNvPicPr>
            <a:picLocks noChangeAspect="1"/>
          </p:cNvPicPr>
          <p:nvPr/>
        </p:nvPicPr>
        <p:blipFill>
          <a:blip r:embed="rId15"/>
          <a:stretch>
            <a:fillRect/>
          </a:stretch>
        </p:blipFill>
        <p:spPr>
          <a:xfrm>
            <a:off x="6553200" y="1371600"/>
            <a:ext cx="571500" cy="571500"/>
          </a:xfrm>
          <a:prstGeom prst="rect">
            <a:avLst/>
          </a:prstGeom>
        </p:spPr>
      </p:pic>
      <p:pic>
        <p:nvPicPr>
          <p:cNvPr id="15" name="Image 13" descr="preencoded.png"/>
          <p:cNvPicPr>
            <a:picLocks noChangeAspect="1"/>
          </p:cNvPicPr>
          <p:nvPr/>
        </p:nvPicPr>
        <p:blipFill>
          <a:blip r:embed="rId16"/>
          <a:stretch>
            <a:fillRect/>
          </a:stretch>
        </p:blipFill>
        <p:spPr>
          <a:xfrm>
            <a:off x="6743700" y="1524000"/>
            <a:ext cx="190500" cy="266700"/>
          </a:xfrm>
          <a:prstGeom prst="rect">
            <a:avLst/>
          </a:prstGeom>
        </p:spPr>
      </p:pic>
      <p:pic>
        <p:nvPicPr>
          <p:cNvPr id="16" name="Image 14" descr="preencoded.png"/>
          <p:cNvPicPr>
            <a:picLocks noChangeAspect="1"/>
          </p:cNvPicPr>
          <p:nvPr/>
        </p:nvPicPr>
        <p:blipFill>
          <a:blip r:embed="rId17"/>
          <a:stretch>
            <a:fillRect/>
          </a:stretch>
        </p:blipFill>
        <p:spPr>
          <a:xfrm>
            <a:off x="6509657" y="2358312"/>
            <a:ext cx="5105400" cy="1714500"/>
          </a:xfrm>
          <a:prstGeom prst="rect">
            <a:avLst/>
          </a:prstGeom>
        </p:spPr>
      </p:pic>
      <p:pic>
        <p:nvPicPr>
          <p:cNvPr id="17" name="Image 15" descr="preencoded.png"/>
          <p:cNvPicPr>
            <a:picLocks noChangeAspect="1"/>
          </p:cNvPicPr>
          <p:nvPr/>
        </p:nvPicPr>
        <p:blipFill>
          <a:blip r:embed="rId18"/>
          <a:stretch>
            <a:fillRect/>
          </a:stretch>
        </p:blipFill>
        <p:spPr>
          <a:xfrm>
            <a:off x="6714931" y="2880045"/>
            <a:ext cx="304800" cy="381000"/>
          </a:xfrm>
          <a:prstGeom prst="rect">
            <a:avLst/>
          </a:prstGeom>
        </p:spPr>
      </p:pic>
      <p:pic>
        <p:nvPicPr>
          <p:cNvPr id="18" name="Image 16" descr="preencoded.png"/>
          <p:cNvPicPr>
            <a:picLocks noChangeAspect="1"/>
          </p:cNvPicPr>
          <p:nvPr/>
        </p:nvPicPr>
        <p:blipFill>
          <a:blip r:embed="rId19"/>
          <a:stretch>
            <a:fillRect/>
          </a:stretch>
        </p:blipFill>
        <p:spPr>
          <a:xfrm>
            <a:off x="6791131" y="2984832"/>
            <a:ext cx="152400" cy="152400"/>
          </a:xfrm>
          <a:prstGeom prst="rect">
            <a:avLst/>
          </a:prstGeom>
        </p:spPr>
      </p:pic>
      <p:pic>
        <p:nvPicPr>
          <p:cNvPr id="19" name="Image 17" descr="preencoded.png"/>
          <p:cNvPicPr>
            <a:picLocks noChangeAspect="1"/>
          </p:cNvPicPr>
          <p:nvPr/>
        </p:nvPicPr>
        <p:blipFill>
          <a:blip r:embed="rId20"/>
          <a:stretch>
            <a:fillRect/>
          </a:stretch>
        </p:blipFill>
        <p:spPr>
          <a:xfrm>
            <a:off x="6705600" y="3600830"/>
            <a:ext cx="342900" cy="381000"/>
          </a:xfrm>
          <a:prstGeom prst="rect">
            <a:avLst/>
          </a:prstGeom>
        </p:spPr>
      </p:pic>
      <p:pic>
        <p:nvPicPr>
          <p:cNvPr id="20" name="Image 18" descr="preencoded.png"/>
          <p:cNvPicPr>
            <a:picLocks noChangeAspect="1"/>
          </p:cNvPicPr>
          <p:nvPr/>
        </p:nvPicPr>
        <p:blipFill>
          <a:blip r:embed="rId21"/>
          <a:stretch>
            <a:fillRect/>
          </a:stretch>
        </p:blipFill>
        <p:spPr>
          <a:xfrm>
            <a:off x="6781800" y="3714933"/>
            <a:ext cx="190500" cy="152400"/>
          </a:xfrm>
          <a:prstGeom prst="rect">
            <a:avLst/>
          </a:prstGeom>
        </p:spPr>
      </p:pic>
      <p:sp>
        <p:nvSpPr>
          <p:cNvPr id="21" name="Text 0"/>
          <p:cNvSpPr/>
          <p:nvPr/>
        </p:nvSpPr>
        <p:spPr>
          <a:xfrm>
            <a:off x="381000" y="2286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Retention &amp; Churn Analysis</a:t>
            </a:r>
            <a:endParaRPr lang="en-US" sz="2700" dirty="0"/>
          </a:p>
        </p:txBody>
      </p:sp>
      <p:sp>
        <p:nvSpPr>
          <p:cNvPr id="22" name="Text 1"/>
          <p:cNvSpPr/>
          <p:nvPr/>
        </p:nvSpPr>
        <p:spPr>
          <a:xfrm>
            <a:off x="533400" y="1371600"/>
            <a:ext cx="5105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Retention Metrics</a:t>
            </a:r>
            <a:endParaRPr lang="en-US" sz="1800" dirty="0"/>
          </a:p>
        </p:txBody>
      </p:sp>
      <p:sp>
        <p:nvSpPr>
          <p:cNvPr id="23" name="Text 2"/>
          <p:cNvSpPr/>
          <p:nvPr/>
        </p:nvSpPr>
        <p:spPr>
          <a:xfrm>
            <a:off x="533400" y="1828800"/>
            <a:ext cx="51054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Retention analysis measures the percentage of users who return to perform any activity after their initial signup. This report focuses on D1, D7, and D30 cohorts to assess engagement quality and long-term product value.</a:t>
            </a:r>
            <a:endParaRPr lang="en-US" sz="1200" dirty="0"/>
          </a:p>
        </p:txBody>
      </p:sp>
      <p:sp>
        <p:nvSpPr>
          <p:cNvPr id="24" name="Text 3"/>
          <p:cNvSpPr/>
          <p:nvPr/>
        </p:nvSpPr>
        <p:spPr>
          <a:xfrm>
            <a:off x="1257300" y="2971800"/>
            <a:ext cx="43815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D1 Cohort</a:t>
            </a:r>
            <a:endParaRPr lang="en-US" sz="1500" dirty="0"/>
          </a:p>
        </p:txBody>
      </p:sp>
      <p:sp>
        <p:nvSpPr>
          <p:cNvPr id="25" name="Text 4"/>
          <p:cNvSpPr/>
          <p:nvPr/>
        </p:nvSpPr>
        <p:spPr>
          <a:xfrm>
            <a:off x="1257300" y="3238500"/>
            <a:ext cx="43815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Measures user return the day after signup. Indicates initial product satisfaction and immediate value proposition.</a:t>
            </a:r>
            <a:endParaRPr lang="en-US" sz="1200" dirty="0"/>
          </a:p>
        </p:txBody>
      </p:sp>
      <p:sp>
        <p:nvSpPr>
          <p:cNvPr id="26" name="Text 5"/>
          <p:cNvSpPr/>
          <p:nvPr/>
        </p:nvSpPr>
        <p:spPr>
          <a:xfrm>
            <a:off x="1257300" y="4152900"/>
            <a:ext cx="43815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D7 Cohort</a:t>
            </a:r>
            <a:endParaRPr lang="en-US" sz="1500" dirty="0"/>
          </a:p>
        </p:txBody>
      </p:sp>
      <p:sp>
        <p:nvSpPr>
          <p:cNvPr id="27" name="Text 6"/>
          <p:cNvSpPr/>
          <p:nvPr/>
        </p:nvSpPr>
        <p:spPr>
          <a:xfrm>
            <a:off x="1257300" y="4419600"/>
            <a:ext cx="43815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Evaluates retention one week after signup. Shows whether users find sustained value during the initial engagement period.</a:t>
            </a:r>
            <a:endParaRPr lang="en-US" sz="1200" dirty="0"/>
          </a:p>
        </p:txBody>
      </p:sp>
      <p:sp>
        <p:nvSpPr>
          <p:cNvPr id="28" name="Text 7"/>
          <p:cNvSpPr/>
          <p:nvPr/>
        </p:nvSpPr>
        <p:spPr>
          <a:xfrm>
            <a:off x="1257300" y="5334000"/>
            <a:ext cx="43815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D30 Cohort</a:t>
            </a:r>
            <a:endParaRPr lang="en-US" sz="1500" dirty="0"/>
          </a:p>
        </p:txBody>
      </p:sp>
      <p:sp>
        <p:nvSpPr>
          <p:cNvPr id="29" name="Text 8"/>
          <p:cNvSpPr/>
          <p:nvPr/>
        </p:nvSpPr>
        <p:spPr>
          <a:xfrm>
            <a:off x="1257300" y="5600700"/>
            <a:ext cx="43815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Assesses retention one month after signup. Represents long-term product value and customer satisfaction.</a:t>
            </a:r>
            <a:endParaRPr lang="en-US" sz="1200" dirty="0"/>
          </a:p>
        </p:txBody>
      </p:sp>
      <p:sp>
        <p:nvSpPr>
          <p:cNvPr id="30" name="Text 9"/>
          <p:cNvSpPr/>
          <p:nvPr/>
        </p:nvSpPr>
        <p:spPr>
          <a:xfrm>
            <a:off x="7277100" y="1371600"/>
            <a:ext cx="6126480" cy="5715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Retention Over Time</a:t>
            </a:r>
            <a:endParaRPr lang="en-US" sz="1800" dirty="0"/>
          </a:p>
        </p:txBody>
      </p:sp>
      <p:sp>
        <p:nvSpPr>
          <p:cNvPr id="31" name="Text 10"/>
          <p:cNvSpPr/>
          <p:nvPr/>
        </p:nvSpPr>
        <p:spPr>
          <a:xfrm>
            <a:off x="6705600" y="2462885"/>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93C5FD"/>
                </a:solidFill>
                <a:latin typeface="ui-sans-serif" pitchFamily="34" charset="0"/>
                <a:ea typeface="ui-sans-serif" pitchFamily="34" charset="-122"/>
                <a:cs typeface="ui-sans-serif" pitchFamily="34" charset="-120"/>
              </a:rPr>
              <a:t>Key Insights</a:t>
            </a:r>
            <a:endParaRPr lang="en-US" sz="1500" dirty="0"/>
          </a:p>
        </p:txBody>
      </p:sp>
      <p:sp>
        <p:nvSpPr>
          <p:cNvPr id="32" name="Text 11"/>
          <p:cNvSpPr/>
          <p:nvPr/>
        </p:nvSpPr>
        <p:spPr>
          <a:xfrm>
            <a:off x="7162800" y="2872312"/>
            <a:ext cx="43815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BEAFE"/>
                </a:solidFill>
                <a:latin typeface="ui-sans-serif" pitchFamily="34" charset="0"/>
                <a:ea typeface="ui-sans-serif" pitchFamily="34" charset="-122"/>
                <a:cs typeface="ui-sans-serif" pitchFamily="34" charset="-120"/>
              </a:rPr>
              <a:t>Declining retention rates indicate potential issues with user engagement or product-market fit.</a:t>
            </a:r>
            <a:endParaRPr lang="en-US" sz="1200" dirty="0"/>
          </a:p>
        </p:txBody>
      </p:sp>
      <p:sp>
        <p:nvSpPr>
          <p:cNvPr id="33" name="Text 12"/>
          <p:cNvSpPr/>
          <p:nvPr/>
        </p:nvSpPr>
        <p:spPr>
          <a:xfrm>
            <a:off x="7155180" y="3562533"/>
            <a:ext cx="4343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BEAFE"/>
                </a:solidFill>
                <a:latin typeface="ui-sans-serif" pitchFamily="34" charset="0"/>
                <a:ea typeface="ui-sans-serif" pitchFamily="34" charset="-122"/>
                <a:cs typeface="ui-sans-serif" pitchFamily="34" charset="-120"/>
              </a:rPr>
              <a:t>Churn analysis helps identify patterns in user behavior that precede cancellation.</a:t>
            </a:r>
            <a:endParaRPr lang="en-US" sz="1200" dirty="0"/>
          </a:p>
        </p:txBody>
      </p:sp>
      <p:sp>
        <p:nvSpPr>
          <p:cNvPr id="34" name="Text 13"/>
          <p:cNvSpPr/>
          <p:nvPr/>
        </p:nvSpPr>
        <p:spPr>
          <a:xfrm>
            <a:off x="381000" y="6743700"/>
            <a:ext cx="1672709" cy="190500"/>
          </a:xfrm>
          <a:prstGeom prst="rect">
            <a:avLst/>
          </a:prstGeom>
          <a:noFill/>
          <a:ln/>
        </p:spPr>
        <p:txBody>
          <a:bodyPr vert="horz" wrap="square" lIns="0" tIns="0" rIns="0" bIns="0" rtlCol="0" anchor="t"/>
          <a:lstStyle/>
          <a:p>
            <a:pPr marL="0" indent="0">
              <a:lnSpc>
                <a:spcPts val="1500"/>
              </a:lnSpc>
              <a:buNone/>
            </a:pPr>
            <a:r>
              <a:rPr lang="en-US" sz="1050" dirty="0">
                <a:solidFill>
                  <a:srgbClr val="93C5FD"/>
                </a:solidFill>
                <a:latin typeface="ui-sans-serif" pitchFamily="34" charset="0"/>
                <a:ea typeface="ui-sans-serif" pitchFamily="34" charset="-122"/>
                <a:cs typeface="ui-sans-serif" pitchFamily="34" charset="-120"/>
              </a:rPr>
              <a:t>Saas Funnel Analysis</a:t>
            </a:r>
            <a:endParaRPr lang="en-US" sz="1050" dirty="0"/>
          </a:p>
        </p:txBody>
      </p:sp>
      <p:sp>
        <p:nvSpPr>
          <p:cNvPr id="35" name="Text 14"/>
          <p:cNvSpPr/>
          <p:nvPr/>
        </p:nvSpPr>
        <p:spPr>
          <a:xfrm>
            <a:off x="10977860" y="6743700"/>
            <a:ext cx="999768" cy="190500"/>
          </a:xfrm>
          <a:prstGeom prst="rect">
            <a:avLst/>
          </a:prstGeom>
          <a:noFill/>
          <a:ln/>
        </p:spPr>
        <p:txBody>
          <a:bodyPr vert="horz" wrap="square" lIns="0" tIns="0" rIns="0" bIns="0" rtlCol="0" anchor="t"/>
          <a:lstStyle/>
          <a:p>
            <a:pPr marL="0" indent="0">
              <a:lnSpc>
                <a:spcPts val="1500"/>
              </a:lnSpc>
              <a:buNone/>
            </a:pPr>
            <a:r>
              <a:rPr lang="en-US" sz="1050" dirty="0">
                <a:solidFill>
                  <a:srgbClr val="93C5FD"/>
                </a:solidFill>
                <a:latin typeface="ui-sans-serif" pitchFamily="34" charset="0"/>
                <a:ea typeface="ui-sans-serif" pitchFamily="34" charset="-122"/>
                <a:cs typeface="ui-sans-serif" pitchFamily="34" charset="-120"/>
              </a:rPr>
              <a:t>Page 7 of 10</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838200"/>
          </a:xfrm>
          <a:prstGeom prst="rect">
            <a:avLst/>
          </a:prstGeom>
        </p:spPr>
      </p:pic>
      <p:pic>
        <p:nvPicPr>
          <p:cNvPr id="4" name="Image 2" descr="preencoded.png"/>
          <p:cNvPicPr>
            <a:picLocks noChangeAspect="1"/>
          </p:cNvPicPr>
          <p:nvPr/>
        </p:nvPicPr>
        <p:blipFill>
          <a:blip r:embed="rId5"/>
          <a:stretch>
            <a:fillRect/>
          </a:stretch>
        </p:blipFill>
        <p:spPr>
          <a:xfrm>
            <a:off x="381000" y="1485900"/>
            <a:ext cx="5600700" cy="2400300"/>
          </a:xfrm>
          <a:prstGeom prst="rect">
            <a:avLst/>
          </a:prstGeom>
        </p:spPr>
      </p:pic>
      <p:pic>
        <p:nvPicPr>
          <p:cNvPr id="5" name="Image 3" descr="preencoded.png"/>
          <p:cNvPicPr>
            <a:picLocks noChangeAspect="1"/>
          </p:cNvPicPr>
          <p:nvPr/>
        </p:nvPicPr>
        <p:blipFill>
          <a:blip r:embed="rId6"/>
          <a:stretch>
            <a:fillRect/>
          </a:stretch>
        </p:blipFill>
        <p:spPr>
          <a:xfrm>
            <a:off x="571500" y="1676400"/>
            <a:ext cx="571500" cy="571500"/>
          </a:xfrm>
          <a:prstGeom prst="rect">
            <a:avLst/>
          </a:prstGeom>
        </p:spPr>
      </p:pic>
      <p:pic>
        <p:nvPicPr>
          <p:cNvPr id="6" name="Image 4" descr="preencoded.png"/>
          <p:cNvPicPr>
            <a:picLocks noChangeAspect="1"/>
          </p:cNvPicPr>
          <p:nvPr/>
        </p:nvPicPr>
        <p:blipFill>
          <a:blip r:embed="rId7"/>
          <a:stretch>
            <a:fillRect/>
          </a:stretch>
        </p:blipFill>
        <p:spPr>
          <a:xfrm>
            <a:off x="714375" y="1809750"/>
            <a:ext cx="285750" cy="304800"/>
          </a:xfrm>
          <a:prstGeom prst="rect">
            <a:avLst/>
          </a:prstGeom>
        </p:spPr>
      </p:pic>
      <p:pic>
        <p:nvPicPr>
          <p:cNvPr id="7" name="Image 5" descr="preencoded.png"/>
          <p:cNvPicPr>
            <a:picLocks noChangeAspect="1"/>
          </p:cNvPicPr>
          <p:nvPr/>
        </p:nvPicPr>
        <p:blipFill>
          <a:blip r:embed="rId8"/>
          <a:stretch>
            <a:fillRect/>
          </a:stretch>
        </p:blipFill>
        <p:spPr>
          <a:xfrm>
            <a:off x="1295400" y="2619375"/>
            <a:ext cx="133350" cy="133350"/>
          </a:xfrm>
          <a:prstGeom prst="rect">
            <a:avLst/>
          </a:prstGeom>
        </p:spPr>
      </p:pic>
      <p:pic>
        <p:nvPicPr>
          <p:cNvPr id="8" name="Image 6" descr="preencoded.png"/>
          <p:cNvPicPr>
            <a:picLocks noChangeAspect="1"/>
          </p:cNvPicPr>
          <p:nvPr/>
        </p:nvPicPr>
        <p:blipFill>
          <a:blip r:embed="rId5"/>
          <a:stretch>
            <a:fillRect/>
          </a:stretch>
        </p:blipFill>
        <p:spPr>
          <a:xfrm>
            <a:off x="6210300" y="1485900"/>
            <a:ext cx="5600700" cy="2400300"/>
          </a:xfrm>
          <a:prstGeom prst="rect">
            <a:avLst/>
          </a:prstGeom>
        </p:spPr>
      </p:pic>
      <p:pic>
        <p:nvPicPr>
          <p:cNvPr id="9" name="Image 7" descr="preencoded.png"/>
          <p:cNvPicPr>
            <a:picLocks noChangeAspect="1"/>
          </p:cNvPicPr>
          <p:nvPr/>
        </p:nvPicPr>
        <p:blipFill>
          <a:blip r:embed="rId9"/>
          <a:stretch>
            <a:fillRect/>
          </a:stretch>
        </p:blipFill>
        <p:spPr>
          <a:xfrm>
            <a:off x="6400800" y="1676400"/>
            <a:ext cx="571500" cy="571500"/>
          </a:xfrm>
          <a:prstGeom prst="rect">
            <a:avLst/>
          </a:prstGeom>
        </p:spPr>
      </p:pic>
      <p:pic>
        <p:nvPicPr>
          <p:cNvPr id="10" name="Image 8" descr="preencoded.png"/>
          <p:cNvPicPr>
            <a:picLocks noChangeAspect="1"/>
          </p:cNvPicPr>
          <p:nvPr/>
        </p:nvPicPr>
        <p:blipFill>
          <a:blip r:embed="rId10"/>
          <a:stretch>
            <a:fillRect/>
          </a:stretch>
        </p:blipFill>
        <p:spPr>
          <a:xfrm>
            <a:off x="6572250" y="1809750"/>
            <a:ext cx="228600" cy="304800"/>
          </a:xfrm>
          <a:prstGeom prst="rect">
            <a:avLst/>
          </a:prstGeom>
        </p:spPr>
      </p:pic>
      <p:pic>
        <p:nvPicPr>
          <p:cNvPr id="11" name="Image 9" descr="preencoded.png"/>
          <p:cNvPicPr>
            <a:picLocks noChangeAspect="1"/>
          </p:cNvPicPr>
          <p:nvPr/>
        </p:nvPicPr>
        <p:blipFill>
          <a:blip r:embed="rId11"/>
          <a:stretch>
            <a:fillRect/>
          </a:stretch>
        </p:blipFill>
        <p:spPr>
          <a:xfrm>
            <a:off x="7124700" y="2847975"/>
            <a:ext cx="133350" cy="133350"/>
          </a:xfrm>
          <a:prstGeom prst="rect">
            <a:avLst/>
          </a:prstGeom>
        </p:spPr>
      </p:pic>
      <p:pic>
        <p:nvPicPr>
          <p:cNvPr id="12" name="Image 10" descr="preencoded.png"/>
          <p:cNvPicPr>
            <a:picLocks noChangeAspect="1"/>
          </p:cNvPicPr>
          <p:nvPr/>
        </p:nvPicPr>
        <p:blipFill>
          <a:blip r:embed="rId12"/>
          <a:stretch>
            <a:fillRect/>
          </a:stretch>
        </p:blipFill>
        <p:spPr>
          <a:xfrm>
            <a:off x="381000" y="4114800"/>
            <a:ext cx="5600700" cy="2171700"/>
          </a:xfrm>
          <a:prstGeom prst="rect">
            <a:avLst/>
          </a:prstGeom>
        </p:spPr>
      </p:pic>
      <p:pic>
        <p:nvPicPr>
          <p:cNvPr id="13" name="Image 11" descr="preencoded.png"/>
          <p:cNvPicPr>
            <a:picLocks noChangeAspect="1"/>
          </p:cNvPicPr>
          <p:nvPr/>
        </p:nvPicPr>
        <p:blipFill>
          <a:blip r:embed="rId13"/>
          <a:stretch>
            <a:fillRect/>
          </a:stretch>
        </p:blipFill>
        <p:spPr>
          <a:xfrm>
            <a:off x="571500" y="4305300"/>
            <a:ext cx="571500" cy="571500"/>
          </a:xfrm>
          <a:prstGeom prst="rect">
            <a:avLst/>
          </a:prstGeom>
        </p:spPr>
      </p:pic>
      <p:pic>
        <p:nvPicPr>
          <p:cNvPr id="14" name="Image 12" descr="preencoded.png"/>
          <p:cNvPicPr>
            <a:picLocks noChangeAspect="1"/>
          </p:cNvPicPr>
          <p:nvPr/>
        </p:nvPicPr>
        <p:blipFill>
          <a:blip r:embed="rId14"/>
          <a:stretch>
            <a:fillRect/>
          </a:stretch>
        </p:blipFill>
        <p:spPr>
          <a:xfrm>
            <a:off x="757238" y="4438650"/>
            <a:ext cx="200025" cy="304800"/>
          </a:xfrm>
          <a:prstGeom prst="rect">
            <a:avLst/>
          </a:prstGeom>
        </p:spPr>
      </p:pic>
      <p:pic>
        <p:nvPicPr>
          <p:cNvPr id="15" name="Image 13" descr="preencoded.png"/>
          <p:cNvPicPr>
            <a:picLocks noChangeAspect="1"/>
          </p:cNvPicPr>
          <p:nvPr/>
        </p:nvPicPr>
        <p:blipFill>
          <a:blip r:embed="rId15"/>
          <a:stretch>
            <a:fillRect/>
          </a:stretch>
        </p:blipFill>
        <p:spPr>
          <a:xfrm>
            <a:off x="1295400" y="5248275"/>
            <a:ext cx="133350" cy="133350"/>
          </a:xfrm>
          <a:prstGeom prst="rect">
            <a:avLst/>
          </a:prstGeom>
        </p:spPr>
      </p:pic>
      <p:pic>
        <p:nvPicPr>
          <p:cNvPr id="16" name="Image 14" descr="preencoded.png"/>
          <p:cNvPicPr>
            <a:picLocks noChangeAspect="1"/>
          </p:cNvPicPr>
          <p:nvPr/>
        </p:nvPicPr>
        <p:blipFill>
          <a:blip r:embed="rId12"/>
          <a:stretch>
            <a:fillRect/>
          </a:stretch>
        </p:blipFill>
        <p:spPr>
          <a:xfrm>
            <a:off x="6210300" y="4114800"/>
            <a:ext cx="5600700" cy="2171700"/>
          </a:xfrm>
          <a:prstGeom prst="rect">
            <a:avLst/>
          </a:prstGeom>
        </p:spPr>
      </p:pic>
      <p:pic>
        <p:nvPicPr>
          <p:cNvPr id="17" name="Image 15" descr="preencoded.png"/>
          <p:cNvPicPr>
            <a:picLocks noChangeAspect="1"/>
          </p:cNvPicPr>
          <p:nvPr/>
        </p:nvPicPr>
        <p:blipFill>
          <a:blip r:embed="rId16"/>
          <a:stretch>
            <a:fillRect/>
          </a:stretch>
        </p:blipFill>
        <p:spPr>
          <a:xfrm>
            <a:off x="6400800" y="4305300"/>
            <a:ext cx="571500" cy="571500"/>
          </a:xfrm>
          <a:prstGeom prst="rect">
            <a:avLst/>
          </a:prstGeom>
        </p:spPr>
      </p:pic>
      <p:pic>
        <p:nvPicPr>
          <p:cNvPr id="18" name="Image 16" descr="preencoded.png"/>
          <p:cNvPicPr>
            <a:picLocks noChangeAspect="1"/>
          </p:cNvPicPr>
          <p:nvPr/>
        </p:nvPicPr>
        <p:blipFill>
          <a:blip r:embed="rId17"/>
          <a:stretch>
            <a:fillRect/>
          </a:stretch>
        </p:blipFill>
        <p:spPr>
          <a:xfrm>
            <a:off x="6600825" y="4438650"/>
            <a:ext cx="171450" cy="304800"/>
          </a:xfrm>
          <a:prstGeom prst="rect">
            <a:avLst/>
          </a:prstGeom>
        </p:spPr>
      </p:pic>
      <p:pic>
        <p:nvPicPr>
          <p:cNvPr id="19" name="Image 17" descr="preencoded.png"/>
          <p:cNvPicPr>
            <a:picLocks noChangeAspect="1"/>
          </p:cNvPicPr>
          <p:nvPr/>
        </p:nvPicPr>
        <p:blipFill>
          <a:blip r:embed="rId18"/>
          <a:stretch>
            <a:fillRect/>
          </a:stretch>
        </p:blipFill>
        <p:spPr>
          <a:xfrm>
            <a:off x="7124700" y="5248275"/>
            <a:ext cx="133350" cy="133350"/>
          </a:xfrm>
          <a:prstGeom prst="rect">
            <a:avLst/>
          </a:prstGeom>
        </p:spPr>
      </p:pic>
      <p:sp>
        <p:nvSpPr>
          <p:cNvPr id="20" name="Text 0"/>
          <p:cNvSpPr/>
          <p:nvPr/>
        </p:nvSpPr>
        <p:spPr>
          <a:xfrm>
            <a:off x="381000" y="2286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Strategic Recommendations</a:t>
            </a:r>
            <a:endParaRPr lang="en-US" sz="2700" dirty="0"/>
          </a:p>
        </p:txBody>
      </p:sp>
      <p:sp>
        <p:nvSpPr>
          <p:cNvPr id="21" name="Text 1"/>
          <p:cNvSpPr/>
          <p:nvPr/>
        </p:nvSpPr>
        <p:spPr>
          <a:xfrm>
            <a:off x="381000" y="990600"/>
            <a:ext cx="137160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Based on our analysis, we've identified four key areas for improvement:</a:t>
            </a:r>
            <a:endParaRPr lang="en-US" sz="1350" dirty="0"/>
          </a:p>
        </p:txBody>
      </p:sp>
      <p:sp>
        <p:nvSpPr>
          <p:cNvPr id="22" name="Text 2"/>
          <p:cNvSpPr/>
          <p:nvPr/>
        </p:nvSpPr>
        <p:spPr>
          <a:xfrm>
            <a:off x="1295400" y="1676400"/>
            <a:ext cx="53949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Improve Early-Stage Onboarding</a:t>
            </a:r>
            <a:endParaRPr lang="en-US" sz="1500" dirty="0"/>
          </a:p>
        </p:txBody>
      </p:sp>
      <p:sp>
        <p:nvSpPr>
          <p:cNvPr id="23" name="Text 3"/>
          <p:cNvSpPr/>
          <p:nvPr/>
        </p:nvSpPr>
        <p:spPr>
          <a:xfrm>
            <a:off x="1295400" y="2019300"/>
            <a:ext cx="4495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Streamline the verification process to address high drop-off between signup and email verification.</a:t>
            </a:r>
            <a:endParaRPr lang="en-US" sz="1200" dirty="0"/>
          </a:p>
        </p:txBody>
      </p:sp>
      <p:sp>
        <p:nvSpPr>
          <p:cNvPr id="24" name="Text 4"/>
          <p:cNvSpPr/>
          <p:nvPr/>
        </p:nvSpPr>
        <p:spPr>
          <a:xfrm>
            <a:off x="1504950" y="2590800"/>
            <a:ext cx="3679388" cy="190500"/>
          </a:xfrm>
          <a:prstGeom prst="rect">
            <a:avLst/>
          </a:prstGeom>
          <a:noFill/>
          <a:ln/>
        </p:spPr>
        <p:txBody>
          <a:bodyPr vert="horz" wrap="square" lIns="0" tIns="0" rIns="0" bIns="0" rtlCol="0" anchor="t"/>
          <a:lstStyle/>
          <a:p>
            <a:pPr marL="0" indent="0">
              <a:lnSpc>
                <a:spcPts val="1500"/>
              </a:lnSpc>
              <a:buNone/>
            </a:pPr>
            <a:r>
              <a:rPr lang="en-US" sz="1050" dirty="0">
                <a:solidFill>
                  <a:srgbClr val="2563EB"/>
                </a:solidFill>
                <a:latin typeface="ui-sans-serif" pitchFamily="34" charset="0"/>
                <a:ea typeface="ui-sans-serif" pitchFamily="34" charset="-122"/>
                <a:cs typeface="ui-sans-serif" pitchFamily="34" charset="-120"/>
              </a:rPr>
              <a:t>Expected impact: Reduce early-stage drop-off</a:t>
            </a:r>
            <a:endParaRPr lang="en-US" sz="1050" dirty="0"/>
          </a:p>
        </p:txBody>
      </p:sp>
      <p:sp>
        <p:nvSpPr>
          <p:cNvPr id="25" name="Text 5"/>
          <p:cNvSpPr/>
          <p:nvPr/>
        </p:nvSpPr>
        <p:spPr>
          <a:xfrm>
            <a:off x="7124700" y="1676400"/>
            <a:ext cx="53949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Strengthen Trial Activation</a:t>
            </a:r>
            <a:endParaRPr lang="en-US" sz="1500" dirty="0"/>
          </a:p>
        </p:txBody>
      </p:sp>
      <p:sp>
        <p:nvSpPr>
          <p:cNvPr id="26" name="Text 6"/>
          <p:cNvSpPr/>
          <p:nvPr/>
        </p:nvSpPr>
        <p:spPr>
          <a:xfrm>
            <a:off x="7124700" y="2019300"/>
            <a:ext cx="4495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Implement guided tours to encourage deeper engagement during trials, as feature usage predicts conversion.</a:t>
            </a:r>
            <a:endParaRPr lang="en-US" sz="1200" dirty="0"/>
          </a:p>
        </p:txBody>
      </p:sp>
      <p:sp>
        <p:nvSpPr>
          <p:cNvPr id="27" name="Text 7"/>
          <p:cNvSpPr/>
          <p:nvPr/>
        </p:nvSpPr>
        <p:spPr>
          <a:xfrm>
            <a:off x="7334250" y="2819400"/>
            <a:ext cx="4675942" cy="190500"/>
          </a:xfrm>
          <a:prstGeom prst="rect">
            <a:avLst/>
          </a:prstGeom>
          <a:noFill/>
          <a:ln/>
        </p:spPr>
        <p:txBody>
          <a:bodyPr vert="horz" wrap="square" lIns="0" tIns="0" rIns="0" bIns="0" rtlCol="0" anchor="t"/>
          <a:lstStyle/>
          <a:p>
            <a:pPr marL="0" indent="0">
              <a:lnSpc>
                <a:spcPts val="1500"/>
              </a:lnSpc>
              <a:buNone/>
            </a:pPr>
            <a:r>
              <a:rPr lang="en-US" sz="1050" dirty="0">
                <a:solidFill>
                  <a:srgbClr val="16A34A"/>
                </a:solidFill>
                <a:latin typeface="ui-sans-serif" pitchFamily="34" charset="0"/>
                <a:ea typeface="ui-sans-serif" pitchFamily="34" charset="-122"/>
                <a:cs typeface="ui-sans-serif" pitchFamily="34" charset="-120"/>
              </a:rPr>
              <a:t>Expected impact: Increase trial-to-subscription conversion</a:t>
            </a:r>
            <a:endParaRPr lang="en-US" sz="1050" dirty="0"/>
          </a:p>
        </p:txBody>
      </p:sp>
      <p:sp>
        <p:nvSpPr>
          <p:cNvPr id="28" name="Text 8"/>
          <p:cNvSpPr/>
          <p:nvPr/>
        </p:nvSpPr>
        <p:spPr>
          <a:xfrm>
            <a:off x="1295400" y="4305300"/>
            <a:ext cx="53949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Implement Lifecycle Triggers</a:t>
            </a:r>
            <a:endParaRPr lang="en-US" sz="1500" dirty="0"/>
          </a:p>
        </p:txBody>
      </p:sp>
      <p:sp>
        <p:nvSpPr>
          <p:cNvPr id="29" name="Text 9"/>
          <p:cNvSpPr/>
          <p:nvPr/>
        </p:nvSpPr>
        <p:spPr>
          <a:xfrm>
            <a:off x="1295400" y="4648200"/>
            <a:ext cx="4495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 automated in-app nudges for users with low engagement to proactively address potential churn.</a:t>
            </a:r>
            <a:endParaRPr lang="en-US" sz="1200" dirty="0"/>
          </a:p>
        </p:txBody>
      </p:sp>
      <p:sp>
        <p:nvSpPr>
          <p:cNvPr id="30" name="Text 10"/>
          <p:cNvSpPr/>
          <p:nvPr/>
        </p:nvSpPr>
        <p:spPr>
          <a:xfrm>
            <a:off x="1504950" y="5219700"/>
            <a:ext cx="2926794" cy="190500"/>
          </a:xfrm>
          <a:prstGeom prst="rect">
            <a:avLst/>
          </a:prstGeom>
          <a:noFill/>
          <a:ln/>
        </p:spPr>
        <p:txBody>
          <a:bodyPr vert="horz" wrap="square" lIns="0" tIns="0" rIns="0" bIns="0" rtlCol="0" anchor="t"/>
          <a:lstStyle/>
          <a:p>
            <a:pPr marL="0" indent="0">
              <a:lnSpc>
                <a:spcPts val="1500"/>
              </a:lnSpc>
              <a:buNone/>
            </a:pPr>
            <a:r>
              <a:rPr lang="en-US" sz="1050" dirty="0">
                <a:solidFill>
                  <a:srgbClr val="EA580C"/>
                </a:solidFill>
                <a:latin typeface="ui-sans-serif" pitchFamily="34" charset="0"/>
                <a:ea typeface="ui-sans-serif" pitchFamily="34" charset="-122"/>
                <a:cs typeface="ui-sans-serif" pitchFamily="34" charset="-120"/>
              </a:rPr>
              <a:t>Expected impact: Reduce churn rate</a:t>
            </a:r>
            <a:endParaRPr lang="en-US" sz="1050" dirty="0"/>
          </a:p>
        </p:txBody>
      </p:sp>
      <p:sp>
        <p:nvSpPr>
          <p:cNvPr id="31" name="Text 11"/>
          <p:cNvSpPr/>
          <p:nvPr/>
        </p:nvSpPr>
        <p:spPr>
          <a:xfrm>
            <a:off x="7124700" y="4305300"/>
            <a:ext cx="53949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Optimize Device-Specific UX</a:t>
            </a:r>
            <a:endParaRPr lang="en-US" sz="1500" dirty="0"/>
          </a:p>
        </p:txBody>
      </p:sp>
      <p:sp>
        <p:nvSpPr>
          <p:cNvPr id="32" name="Text 12"/>
          <p:cNvSpPr/>
          <p:nvPr/>
        </p:nvSpPr>
        <p:spPr>
          <a:xfrm>
            <a:off x="7124700" y="4648200"/>
            <a:ext cx="4495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Address higher churn among mobile users by optimizing UX flows for iOS and Android platforms.</a:t>
            </a:r>
            <a:endParaRPr lang="en-US" sz="1200" dirty="0"/>
          </a:p>
        </p:txBody>
      </p:sp>
      <p:sp>
        <p:nvSpPr>
          <p:cNvPr id="33" name="Text 13"/>
          <p:cNvSpPr/>
          <p:nvPr/>
        </p:nvSpPr>
        <p:spPr>
          <a:xfrm>
            <a:off x="7334250" y="5219700"/>
            <a:ext cx="3485257" cy="190500"/>
          </a:xfrm>
          <a:prstGeom prst="rect">
            <a:avLst/>
          </a:prstGeom>
          <a:noFill/>
          <a:ln/>
        </p:spPr>
        <p:txBody>
          <a:bodyPr vert="horz" wrap="square" lIns="0" tIns="0" rIns="0" bIns="0" rtlCol="0" anchor="t"/>
          <a:lstStyle/>
          <a:p>
            <a:pPr marL="0" indent="0">
              <a:lnSpc>
                <a:spcPts val="1500"/>
              </a:lnSpc>
              <a:buNone/>
            </a:pPr>
            <a:r>
              <a:rPr lang="en-US" sz="1050" dirty="0">
                <a:solidFill>
                  <a:srgbClr val="9333EA"/>
                </a:solidFill>
                <a:latin typeface="ui-sans-serif" pitchFamily="34" charset="0"/>
                <a:ea typeface="ui-sans-serif" pitchFamily="34" charset="-122"/>
                <a:cs typeface="ui-sans-serif" pitchFamily="34" charset="-120"/>
              </a:rPr>
              <a:t>Expected impact: Improve mobile retention</a:t>
            </a:r>
            <a:endParaRPr lang="en-US" sz="1050" dirty="0"/>
          </a:p>
        </p:txBody>
      </p:sp>
      <p:sp>
        <p:nvSpPr>
          <p:cNvPr id="34" name="Text 14"/>
          <p:cNvSpPr/>
          <p:nvPr/>
        </p:nvSpPr>
        <p:spPr>
          <a:xfrm>
            <a:off x="381000" y="6515100"/>
            <a:ext cx="1690926"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SaaS Funnel Analysis</a:t>
            </a:r>
            <a:endParaRPr lang="en-US" sz="1050" dirty="0"/>
          </a:p>
        </p:txBody>
      </p:sp>
      <p:sp>
        <p:nvSpPr>
          <p:cNvPr id="35" name="Text 15"/>
          <p:cNvSpPr/>
          <p:nvPr/>
        </p:nvSpPr>
        <p:spPr>
          <a:xfrm>
            <a:off x="10977860" y="6515100"/>
            <a:ext cx="99976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Page 8 of 10</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228600" y="914400"/>
            <a:ext cx="381000" cy="381000"/>
          </a:xfrm>
          <a:prstGeom prst="rect">
            <a:avLst/>
          </a:prstGeom>
        </p:spPr>
      </p:pic>
      <p:pic>
        <p:nvPicPr>
          <p:cNvPr id="5" name="Image 3" descr="preencoded.png"/>
          <p:cNvPicPr>
            <a:picLocks noChangeAspect="1"/>
          </p:cNvPicPr>
          <p:nvPr/>
        </p:nvPicPr>
        <p:blipFill>
          <a:blip r:embed="rId6"/>
          <a:stretch>
            <a:fillRect/>
          </a:stretch>
        </p:blipFill>
        <p:spPr>
          <a:xfrm>
            <a:off x="333375" y="971550"/>
            <a:ext cx="171450" cy="266700"/>
          </a:xfrm>
          <a:prstGeom prst="rect">
            <a:avLst/>
          </a:prstGeom>
        </p:spPr>
      </p:pic>
      <p:pic>
        <p:nvPicPr>
          <p:cNvPr id="6" name="Image 4" descr="preencoded.png"/>
          <p:cNvPicPr>
            <a:picLocks noChangeAspect="1"/>
          </p:cNvPicPr>
          <p:nvPr/>
        </p:nvPicPr>
        <p:blipFill>
          <a:blip r:embed="rId7"/>
          <a:stretch>
            <a:fillRect/>
          </a:stretch>
        </p:blipFill>
        <p:spPr>
          <a:xfrm>
            <a:off x="685800" y="1371600"/>
            <a:ext cx="11277600" cy="381000"/>
          </a:xfrm>
          <a:prstGeom prst="rect">
            <a:avLst/>
          </a:prstGeom>
        </p:spPr>
      </p:pic>
      <p:pic>
        <p:nvPicPr>
          <p:cNvPr id="7" name="Image 5" descr="preencoded.png"/>
          <p:cNvPicPr>
            <a:picLocks noChangeAspect="1"/>
          </p:cNvPicPr>
          <p:nvPr/>
        </p:nvPicPr>
        <p:blipFill>
          <a:blip r:embed="rId8"/>
          <a:stretch>
            <a:fillRect/>
          </a:stretch>
        </p:blipFill>
        <p:spPr>
          <a:xfrm>
            <a:off x="3322022" y="2324100"/>
            <a:ext cx="381000" cy="381000"/>
          </a:xfrm>
          <a:prstGeom prst="rect">
            <a:avLst/>
          </a:prstGeom>
        </p:spPr>
      </p:pic>
      <p:pic>
        <p:nvPicPr>
          <p:cNvPr id="8" name="Image 6" descr="preencoded.png"/>
          <p:cNvPicPr>
            <a:picLocks noChangeAspect="1"/>
          </p:cNvPicPr>
          <p:nvPr/>
        </p:nvPicPr>
        <p:blipFill>
          <a:blip r:embed="rId9"/>
          <a:stretch>
            <a:fillRect/>
          </a:stretch>
        </p:blipFill>
        <p:spPr>
          <a:xfrm>
            <a:off x="3436322" y="2438400"/>
            <a:ext cx="152400" cy="152400"/>
          </a:xfrm>
          <a:prstGeom prst="rect">
            <a:avLst/>
          </a:prstGeom>
        </p:spPr>
      </p:pic>
      <p:pic>
        <p:nvPicPr>
          <p:cNvPr id="9" name="Image 7" descr="preencoded.png"/>
          <p:cNvPicPr>
            <a:picLocks noChangeAspect="1"/>
          </p:cNvPicPr>
          <p:nvPr/>
        </p:nvPicPr>
        <p:blipFill>
          <a:blip r:embed="rId10"/>
          <a:stretch>
            <a:fillRect/>
          </a:stretch>
        </p:blipFill>
        <p:spPr>
          <a:xfrm>
            <a:off x="545157" y="2286000"/>
            <a:ext cx="3480643" cy="952500"/>
          </a:xfrm>
          <a:prstGeom prst="rect">
            <a:avLst/>
          </a:prstGeom>
        </p:spPr>
      </p:pic>
      <p:pic>
        <p:nvPicPr>
          <p:cNvPr id="10" name="Image 8" descr="preencoded.png"/>
          <p:cNvPicPr>
            <a:picLocks noChangeAspect="1"/>
          </p:cNvPicPr>
          <p:nvPr/>
        </p:nvPicPr>
        <p:blipFill>
          <a:blip r:embed="rId11"/>
          <a:stretch>
            <a:fillRect/>
          </a:stretch>
        </p:blipFill>
        <p:spPr>
          <a:xfrm>
            <a:off x="621357" y="2705100"/>
            <a:ext cx="152400" cy="152400"/>
          </a:xfrm>
          <a:prstGeom prst="rect">
            <a:avLst/>
          </a:prstGeom>
        </p:spPr>
      </p:pic>
      <p:pic>
        <p:nvPicPr>
          <p:cNvPr id="11" name="Image 9" descr="preencoded.png"/>
          <p:cNvPicPr>
            <a:picLocks noChangeAspect="1"/>
          </p:cNvPicPr>
          <p:nvPr/>
        </p:nvPicPr>
        <p:blipFill>
          <a:blip r:embed="rId11"/>
          <a:stretch>
            <a:fillRect/>
          </a:stretch>
        </p:blipFill>
        <p:spPr>
          <a:xfrm>
            <a:off x="621357" y="2971800"/>
            <a:ext cx="152400" cy="152400"/>
          </a:xfrm>
          <a:prstGeom prst="rect">
            <a:avLst/>
          </a:prstGeom>
        </p:spPr>
      </p:pic>
      <p:pic>
        <p:nvPicPr>
          <p:cNvPr id="12" name="Image 10" descr="preencoded.png"/>
          <p:cNvPicPr>
            <a:picLocks noChangeAspect="1"/>
          </p:cNvPicPr>
          <p:nvPr/>
        </p:nvPicPr>
        <p:blipFill>
          <a:blip r:embed="rId12"/>
          <a:stretch>
            <a:fillRect/>
          </a:stretch>
        </p:blipFill>
        <p:spPr>
          <a:xfrm>
            <a:off x="7230471" y="2305050"/>
            <a:ext cx="381000" cy="381000"/>
          </a:xfrm>
          <a:prstGeom prst="rect">
            <a:avLst/>
          </a:prstGeom>
        </p:spPr>
      </p:pic>
      <p:pic>
        <p:nvPicPr>
          <p:cNvPr id="13" name="Image 11" descr="preencoded.png"/>
          <p:cNvPicPr>
            <a:picLocks noChangeAspect="1"/>
          </p:cNvPicPr>
          <p:nvPr/>
        </p:nvPicPr>
        <p:blipFill>
          <a:blip r:embed="rId13"/>
          <a:stretch>
            <a:fillRect/>
          </a:stretch>
        </p:blipFill>
        <p:spPr>
          <a:xfrm>
            <a:off x="7325721" y="2400300"/>
            <a:ext cx="190500" cy="152400"/>
          </a:xfrm>
          <a:prstGeom prst="rect">
            <a:avLst/>
          </a:prstGeom>
        </p:spPr>
      </p:pic>
      <p:pic>
        <p:nvPicPr>
          <p:cNvPr id="14" name="Image 12" descr="preencoded.png"/>
          <p:cNvPicPr>
            <a:picLocks noChangeAspect="1"/>
          </p:cNvPicPr>
          <p:nvPr/>
        </p:nvPicPr>
        <p:blipFill>
          <a:blip r:embed="rId14"/>
          <a:stretch>
            <a:fillRect/>
          </a:stretch>
        </p:blipFill>
        <p:spPr>
          <a:xfrm>
            <a:off x="4373017" y="2286000"/>
            <a:ext cx="3445818" cy="952500"/>
          </a:xfrm>
          <a:prstGeom prst="rect">
            <a:avLst/>
          </a:prstGeom>
        </p:spPr>
      </p:pic>
      <p:pic>
        <p:nvPicPr>
          <p:cNvPr id="15" name="Image 13" descr="preencoded.png"/>
          <p:cNvPicPr>
            <a:picLocks noChangeAspect="1"/>
          </p:cNvPicPr>
          <p:nvPr/>
        </p:nvPicPr>
        <p:blipFill>
          <a:blip r:embed="rId11"/>
          <a:stretch>
            <a:fillRect/>
          </a:stretch>
        </p:blipFill>
        <p:spPr>
          <a:xfrm>
            <a:off x="4449217" y="2705100"/>
            <a:ext cx="152400" cy="152400"/>
          </a:xfrm>
          <a:prstGeom prst="rect">
            <a:avLst/>
          </a:prstGeom>
        </p:spPr>
      </p:pic>
      <p:pic>
        <p:nvPicPr>
          <p:cNvPr id="16" name="Image 14" descr="preencoded.png"/>
          <p:cNvPicPr>
            <a:picLocks noChangeAspect="1"/>
          </p:cNvPicPr>
          <p:nvPr/>
        </p:nvPicPr>
        <p:blipFill>
          <a:blip r:embed="rId11"/>
          <a:stretch>
            <a:fillRect/>
          </a:stretch>
        </p:blipFill>
        <p:spPr>
          <a:xfrm>
            <a:off x="4449217" y="2971800"/>
            <a:ext cx="152400" cy="152400"/>
          </a:xfrm>
          <a:prstGeom prst="rect">
            <a:avLst/>
          </a:prstGeom>
        </p:spPr>
      </p:pic>
      <p:pic>
        <p:nvPicPr>
          <p:cNvPr id="17" name="Image 15" descr="preencoded.png"/>
          <p:cNvPicPr>
            <a:picLocks noChangeAspect="1"/>
          </p:cNvPicPr>
          <p:nvPr/>
        </p:nvPicPr>
        <p:blipFill>
          <a:blip r:embed="rId15"/>
          <a:stretch>
            <a:fillRect/>
          </a:stretch>
        </p:blipFill>
        <p:spPr>
          <a:xfrm>
            <a:off x="11226629" y="2305050"/>
            <a:ext cx="381000" cy="381000"/>
          </a:xfrm>
          <a:prstGeom prst="rect">
            <a:avLst/>
          </a:prstGeom>
        </p:spPr>
      </p:pic>
      <p:pic>
        <p:nvPicPr>
          <p:cNvPr id="18" name="Image 16" descr="preencoded.png"/>
          <p:cNvPicPr>
            <a:picLocks noChangeAspect="1"/>
          </p:cNvPicPr>
          <p:nvPr/>
        </p:nvPicPr>
        <p:blipFill>
          <a:blip r:embed="rId16"/>
          <a:stretch>
            <a:fillRect/>
          </a:stretch>
        </p:blipFill>
        <p:spPr>
          <a:xfrm>
            <a:off x="11363406" y="2419350"/>
            <a:ext cx="152400" cy="152400"/>
          </a:xfrm>
          <a:prstGeom prst="rect">
            <a:avLst/>
          </a:prstGeom>
        </p:spPr>
      </p:pic>
      <p:pic>
        <p:nvPicPr>
          <p:cNvPr id="19" name="Image 17" descr="preencoded.png"/>
          <p:cNvPicPr>
            <a:picLocks noChangeAspect="1"/>
          </p:cNvPicPr>
          <p:nvPr/>
        </p:nvPicPr>
        <p:blipFill>
          <a:blip r:embed="rId10"/>
          <a:stretch>
            <a:fillRect/>
          </a:stretch>
        </p:blipFill>
        <p:spPr>
          <a:xfrm>
            <a:off x="8318599" y="2286000"/>
            <a:ext cx="3480643" cy="952500"/>
          </a:xfrm>
          <a:prstGeom prst="rect">
            <a:avLst/>
          </a:prstGeom>
        </p:spPr>
      </p:pic>
      <p:pic>
        <p:nvPicPr>
          <p:cNvPr id="20" name="Image 18" descr="preencoded.png"/>
          <p:cNvPicPr>
            <a:picLocks noChangeAspect="1"/>
          </p:cNvPicPr>
          <p:nvPr/>
        </p:nvPicPr>
        <p:blipFill>
          <a:blip r:embed="rId11"/>
          <a:stretch>
            <a:fillRect/>
          </a:stretch>
        </p:blipFill>
        <p:spPr>
          <a:xfrm>
            <a:off x="8394799" y="2705100"/>
            <a:ext cx="152400" cy="152400"/>
          </a:xfrm>
          <a:prstGeom prst="rect">
            <a:avLst/>
          </a:prstGeom>
        </p:spPr>
      </p:pic>
      <p:pic>
        <p:nvPicPr>
          <p:cNvPr id="21" name="Image 19" descr="preencoded.png"/>
          <p:cNvPicPr>
            <a:picLocks noChangeAspect="1"/>
          </p:cNvPicPr>
          <p:nvPr/>
        </p:nvPicPr>
        <p:blipFill>
          <a:blip r:embed="rId11"/>
          <a:stretch>
            <a:fillRect/>
          </a:stretch>
        </p:blipFill>
        <p:spPr>
          <a:xfrm>
            <a:off x="8394799" y="2971800"/>
            <a:ext cx="152400" cy="152400"/>
          </a:xfrm>
          <a:prstGeom prst="rect">
            <a:avLst/>
          </a:prstGeom>
        </p:spPr>
      </p:pic>
      <p:pic>
        <p:nvPicPr>
          <p:cNvPr id="22" name="Image 20" descr="preencoded.png"/>
          <p:cNvPicPr>
            <a:picLocks noChangeAspect="1"/>
          </p:cNvPicPr>
          <p:nvPr/>
        </p:nvPicPr>
        <p:blipFill>
          <a:blip r:embed="rId17"/>
          <a:stretch>
            <a:fillRect/>
          </a:stretch>
        </p:blipFill>
        <p:spPr>
          <a:xfrm>
            <a:off x="228600" y="3390900"/>
            <a:ext cx="381000" cy="381000"/>
          </a:xfrm>
          <a:prstGeom prst="rect">
            <a:avLst/>
          </a:prstGeom>
        </p:spPr>
      </p:pic>
      <p:pic>
        <p:nvPicPr>
          <p:cNvPr id="23" name="Image 21" descr="preencoded.png"/>
          <p:cNvPicPr>
            <a:picLocks noChangeAspect="1"/>
          </p:cNvPicPr>
          <p:nvPr/>
        </p:nvPicPr>
        <p:blipFill>
          <a:blip r:embed="rId18"/>
          <a:stretch>
            <a:fillRect/>
          </a:stretch>
        </p:blipFill>
        <p:spPr>
          <a:xfrm>
            <a:off x="323850" y="3448050"/>
            <a:ext cx="190500" cy="266700"/>
          </a:xfrm>
          <a:prstGeom prst="rect">
            <a:avLst/>
          </a:prstGeom>
        </p:spPr>
      </p:pic>
      <p:pic>
        <p:nvPicPr>
          <p:cNvPr id="24" name="Image 22" descr="preencoded.png"/>
          <p:cNvPicPr>
            <a:picLocks noChangeAspect="1"/>
          </p:cNvPicPr>
          <p:nvPr/>
        </p:nvPicPr>
        <p:blipFill>
          <a:blip r:embed="rId19"/>
          <a:stretch>
            <a:fillRect/>
          </a:stretch>
        </p:blipFill>
        <p:spPr>
          <a:xfrm>
            <a:off x="685800" y="3848100"/>
            <a:ext cx="3683050" cy="647700"/>
          </a:xfrm>
          <a:prstGeom prst="rect">
            <a:avLst/>
          </a:prstGeom>
        </p:spPr>
      </p:pic>
      <p:pic>
        <p:nvPicPr>
          <p:cNvPr id="25" name="Image 23" descr="preencoded.png"/>
          <p:cNvPicPr>
            <a:picLocks noChangeAspect="1"/>
          </p:cNvPicPr>
          <p:nvPr/>
        </p:nvPicPr>
        <p:blipFill>
          <a:blip r:embed="rId20"/>
          <a:stretch>
            <a:fillRect/>
          </a:stretch>
        </p:blipFill>
        <p:spPr>
          <a:xfrm>
            <a:off x="762000" y="3924300"/>
            <a:ext cx="219075" cy="266700"/>
          </a:xfrm>
          <a:prstGeom prst="rect">
            <a:avLst/>
          </a:prstGeom>
        </p:spPr>
      </p:pic>
      <p:pic>
        <p:nvPicPr>
          <p:cNvPr id="26" name="Image 24" descr="preencoded.png"/>
          <p:cNvPicPr>
            <a:picLocks noChangeAspect="1"/>
          </p:cNvPicPr>
          <p:nvPr/>
        </p:nvPicPr>
        <p:blipFill>
          <a:blip r:embed="rId21"/>
          <a:stretch>
            <a:fillRect/>
          </a:stretch>
        </p:blipFill>
        <p:spPr>
          <a:xfrm>
            <a:off x="4483150" y="3848100"/>
            <a:ext cx="3683050" cy="647700"/>
          </a:xfrm>
          <a:prstGeom prst="rect">
            <a:avLst/>
          </a:prstGeom>
        </p:spPr>
      </p:pic>
      <p:pic>
        <p:nvPicPr>
          <p:cNvPr id="27" name="Image 25" descr="preencoded.png"/>
          <p:cNvPicPr>
            <a:picLocks noChangeAspect="1"/>
          </p:cNvPicPr>
          <p:nvPr/>
        </p:nvPicPr>
        <p:blipFill>
          <a:blip r:embed="rId22"/>
          <a:stretch>
            <a:fillRect/>
          </a:stretch>
        </p:blipFill>
        <p:spPr>
          <a:xfrm>
            <a:off x="4559350" y="3924300"/>
            <a:ext cx="190500" cy="266700"/>
          </a:xfrm>
          <a:prstGeom prst="rect">
            <a:avLst/>
          </a:prstGeom>
        </p:spPr>
      </p:pic>
      <p:pic>
        <p:nvPicPr>
          <p:cNvPr id="28" name="Image 26" descr="preencoded.png"/>
          <p:cNvPicPr>
            <a:picLocks noChangeAspect="1"/>
          </p:cNvPicPr>
          <p:nvPr/>
        </p:nvPicPr>
        <p:blipFill>
          <a:blip r:embed="rId23"/>
          <a:stretch>
            <a:fillRect/>
          </a:stretch>
        </p:blipFill>
        <p:spPr>
          <a:xfrm>
            <a:off x="8280499" y="3848100"/>
            <a:ext cx="3683050" cy="647700"/>
          </a:xfrm>
          <a:prstGeom prst="rect">
            <a:avLst/>
          </a:prstGeom>
        </p:spPr>
      </p:pic>
      <p:pic>
        <p:nvPicPr>
          <p:cNvPr id="29" name="Image 27" descr="preencoded.png"/>
          <p:cNvPicPr>
            <a:picLocks noChangeAspect="1"/>
          </p:cNvPicPr>
          <p:nvPr/>
        </p:nvPicPr>
        <p:blipFill>
          <a:blip r:embed="rId24"/>
          <a:stretch>
            <a:fillRect/>
          </a:stretch>
        </p:blipFill>
        <p:spPr>
          <a:xfrm>
            <a:off x="8356699" y="3924300"/>
            <a:ext cx="190500" cy="266700"/>
          </a:xfrm>
          <a:prstGeom prst="rect">
            <a:avLst/>
          </a:prstGeom>
        </p:spPr>
      </p:pic>
      <p:sp>
        <p:nvSpPr>
          <p:cNvPr id="30" name="Text 0"/>
          <p:cNvSpPr/>
          <p:nvPr/>
        </p:nvSpPr>
        <p:spPr>
          <a:xfrm>
            <a:off x="381000" y="1524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Implementation &amp; Next Steps</a:t>
            </a:r>
            <a:endParaRPr lang="en-US" sz="2700" dirty="0"/>
          </a:p>
        </p:txBody>
      </p:sp>
      <p:sp>
        <p:nvSpPr>
          <p:cNvPr id="31" name="Text 1"/>
          <p:cNvSpPr/>
          <p:nvPr/>
        </p:nvSpPr>
        <p:spPr>
          <a:xfrm>
            <a:off x="723900" y="952500"/>
            <a:ext cx="441233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Data-Driven Implementation</a:t>
            </a:r>
            <a:endParaRPr lang="en-US" sz="1800" dirty="0"/>
          </a:p>
        </p:txBody>
      </p:sp>
      <p:sp>
        <p:nvSpPr>
          <p:cNvPr id="32" name="Text 2"/>
          <p:cNvSpPr/>
          <p:nvPr/>
        </p:nvSpPr>
        <p:spPr>
          <a:xfrm>
            <a:off x="762000" y="1447800"/>
            <a:ext cx="1335024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Combining </a:t>
            </a:r>
            <a:r>
              <a:rPr lang="en-US" sz="1200" b="1" dirty="0">
                <a:solidFill>
                  <a:srgbClr val="374151"/>
                </a:solidFill>
                <a:latin typeface="ui-sans-serif" pitchFamily="34" charset="0"/>
                <a:ea typeface="ui-sans-serif" pitchFamily="34" charset="-122"/>
                <a:cs typeface="ui-sans-serif" pitchFamily="34" charset="-120"/>
              </a:rPr>
              <a:t>quantitative analysis </a:t>
            </a:r>
            <a:r>
              <a:rPr lang="en-US" sz="1200" dirty="0">
                <a:solidFill>
                  <a:srgbClr val="374151"/>
                </a:solidFill>
                <a:latin typeface="ui-sans-serif" pitchFamily="34" charset="0"/>
                <a:ea typeface="ui-sans-serif" pitchFamily="34" charset="-122"/>
                <a:cs typeface="ui-sans-serif" pitchFamily="34" charset="-120"/>
              </a:rPr>
              <a:t>with </a:t>
            </a:r>
            <a:r>
              <a:rPr lang="en-US" sz="1200" b="1" dirty="0">
                <a:solidFill>
                  <a:srgbClr val="374151"/>
                </a:solidFill>
                <a:latin typeface="ui-sans-serif" pitchFamily="34" charset="0"/>
                <a:ea typeface="ui-sans-serif" pitchFamily="34" charset="-122"/>
                <a:cs typeface="ui-sans-serif" pitchFamily="34" charset="-120"/>
              </a:rPr>
              <a:t>qualitative insights </a:t>
            </a:r>
            <a:r>
              <a:rPr lang="en-US" sz="1200" dirty="0">
                <a:solidFill>
                  <a:srgbClr val="374151"/>
                </a:solidFill>
                <a:latin typeface="ui-sans-serif" pitchFamily="34" charset="0"/>
                <a:ea typeface="ui-sans-serif" pitchFamily="34" charset="-122"/>
                <a:cs typeface="ui-sans-serif" pitchFamily="34" charset="-120"/>
              </a:rPr>
              <a:t>for improved UX and growth.</a:t>
            </a:r>
            <a:endParaRPr lang="en-US" sz="1200" dirty="0"/>
          </a:p>
        </p:txBody>
      </p:sp>
      <p:sp>
        <p:nvSpPr>
          <p:cNvPr id="33" name="Text 3"/>
          <p:cNvSpPr/>
          <p:nvPr/>
        </p:nvSpPr>
        <p:spPr>
          <a:xfrm>
            <a:off x="621357" y="2362200"/>
            <a:ext cx="3993892"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Week 1-2: Immediate Actions</a:t>
            </a:r>
            <a:endParaRPr lang="en-US" sz="1500" dirty="0"/>
          </a:p>
        </p:txBody>
      </p:sp>
      <p:sp>
        <p:nvSpPr>
          <p:cNvPr id="34" name="Text 4"/>
          <p:cNvSpPr/>
          <p:nvPr/>
        </p:nvSpPr>
        <p:spPr>
          <a:xfrm>
            <a:off x="849957" y="2667000"/>
            <a:ext cx="355830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Implement improved email verification</a:t>
            </a:r>
            <a:endParaRPr lang="en-US" sz="1200" dirty="0"/>
          </a:p>
        </p:txBody>
      </p:sp>
      <p:sp>
        <p:nvSpPr>
          <p:cNvPr id="35" name="Text 5"/>
          <p:cNvSpPr/>
          <p:nvPr/>
        </p:nvSpPr>
        <p:spPr>
          <a:xfrm>
            <a:off x="849957" y="2933700"/>
            <a:ext cx="297626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Launch targeted re-engagement</a:t>
            </a:r>
            <a:endParaRPr lang="en-US" sz="1200" dirty="0"/>
          </a:p>
        </p:txBody>
      </p:sp>
      <p:sp>
        <p:nvSpPr>
          <p:cNvPr id="36" name="Text 6"/>
          <p:cNvSpPr/>
          <p:nvPr/>
        </p:nvSpPr>
        <p:spPr>
          <a:xfrm>
            <a:off x="4449217" y="2362200"/>
            <a:ext cx="3952101"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Week 3-4: Short-term Actions</a:t>
            </a:r>
            <a:endParaRPr lang="en-US" sz="1500" dirty="0"/>
          </a:p>
        </p:txBody>
      </p:sp>
      <p:sp>
        <p:nvSpPr>
          <p:cNvPr id="37" name="Text 7"/>
          <p:cNvSpPr/>
          <p:nvPr/>
        </p:nvSpPr>
        <p:spPr>
          <a:xfrm>
            <a:off x="4677817" y="2667000"/>
            <a:ext cx="315200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Develop guided tour for trial users</a:t>
            </a:r>
            <a:endParaRPr lang="en-US" sz="1200" dirty="0"/>
          </a:p>
        </p:txBody>
      </p:sp>
      <p:sp>
        <p:nvSpPr>
          <p:cNvPr id="38" name="Text 8"/>
          <p:cNvSpPr/>
          <p:nvPr/>
        </p:nvSpPr>
        <p:spPr>
          <a:xfrm>
            <a:off x="4677817" y="2933700"/>
            <a:ext cx="27228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Implement device-specific UX</a:t>
            </a:r>
            <a:endParaRPr lang="en-US" sz="1200" dirty="0"/>
          </a:p>
        </p:txBody>
      </p:sp>
      <p:sp>
        <p:nvSpPr>
          <p:cNvPr id="39" name="Text 9"/>
          <p:cNvSpPr/>
          <p:nvPr/>
        </p:nvSpPr>
        <p:spPr>
          <a:xfrm>
            <a:off x="8394799" y="2362200"/>
            <a:ext cx="3993892"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Week 5-6: Long-term Actions</a:t>
            </a:r>
            <a:endParaRPr lang="en-US" sz="1500" dirty="0"/>
          </a:p>
        </p:txBody>
      </p:sp>
      <p:sp>
        <p:nvSpPr>
          <p:cNvPr id="40" name="Text 10"/>
          <p:cNvSpPr/>
          <p:nvPr/>
        </p:nvSpPr>
        <p:spPr>
          <a:xfrm>
            <a:off x="8623399" y="2667000"/>
            <a:ext cx="347918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Full analytics pipeline implementation</a:t>
            </a:r>
            <a:endParaRPr lang="en-US" sz="1200" dirty="0"/>
          </a:p>
        </p:txBody>
      </p:sp>
      <p:sp>
        <p:nvSpPr>
          <p:cNvPr id="41" name="Text 11"/>
          <p:cNvSpPr/>
          <p:nvPr/>
        </p:nvSpPr>
        <p:spPr>
          <a:xfrm>
            <a:off x="8623399" y="2933700"/>
            <a:ext cx="324879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Establish automated in-app nudges</a:t>
            </a:r>
            <a:endParaRPr lang="en-US" sz="1200" dirty="0"/>
          </a:p>
        </p:txBody>
      </p:sp>
      <p:sp>
        <p:nvSpPr>
          <p:cNvPr id="42" name="Text 12"/>
          <p:cNvSpPr/>
          <p:nvPr/>
        </p:nvSpPr>
        <p:spPr>
          <a:xfrm>
            <a:off x="723900" y="3429000"/>
            <a:ext cx="3064312"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Expected Outcomes</a:t>
            </a:r>
            <a:endParaRPr lang="en-US" sz="1800" dirty="0"/>
          </a:p>
        </p:txBody>
      </p:sp>
      <p:sp>
        <p:nvSpPr>
          <p:cNvPr id="43" name="Text 13"/>
          <p:cNvSpPr/>
          <p:nvPr/>
        </p:nvSpPr>
        <p:spPr>
          <a:xfrm>
            <a:off x="1057275" y="3924300"/>
            <a:ext cx="231261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Improved Retention</a:t>
            </a:r>
            <a:endParaRPr lang="en-US" sz="1350" dirty="0"/>
          </a:p>
        </p:txBody>
      </p:sp>
      <p:sp>
        <p:nvSpPr>
          <p:cNvPr id="44" name="Text 14"/>
          <p:cNvSpPr/>
          <p:nvPr/>
        </p:nvSpPr>
        <p:spPr>
          <a:xfrm>
            <a:off x="762000" y="4229100"/>
            <a:ext cx="423678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Reduced churn through targeted interventions</a:t>
            </a:r>
            <a:endParaRPr lang="en-US" sz="1050" dirty="0"/>
          </a:p>
        </p:txBody>
      </p:sp>
      <p:sp>
        <p:nvSpPr>
          <p:cNvPr id="45" name="Text 15"/>
          <p:cNvSpPr/>
          <p:nvPr/>
        </p:nvSpPr>
        <p:spPr>
          <a:xfrm>
            <a:off x="4826050" y="3924300"/>
            <a:ext cx="1978997"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Enhanced Funnel</a:t>
            </a:r>
            <a:endParaRPr lang="en-US" sz="1350" dirty="0"/>
          </a:p>
        </p:txBody>
      </p:sp>
      <p:sp>
        <p:nvSpPr>
          <p:cNvPr id="46" name="Text 16"/>
          <p:cNvSpPr/>
          <p:nvPr/>
        </p:nvSpPr>
        <p:spPr>
          <a:xfrm>
            <a:off x="4559350" y="4229100"/>
            <a:ext cx="423678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Improved conversion between funnel stages</a:t>
            </a:r>
            <a:endParaRPr lang="en-US" sz="1050" dirty="0"/>
          </a:p>
        </p:txBody>
      </p:sp>
      <p:sp>
        <p:nvSpPr>
          <p:cNvPr id="47" name="Text 17"/>
          <p:cNvSpPr/>
          <p:nvPr/>
        </p:nvSpPr>
        <p:spPr>
          <a:xfrm>
            <a:off x="8623399" y="3924300"/>
            <a:ext cx="2285643"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Sustainable Growth</a:t>
            </a:r>
            <a:endParaRPr lang="en-US" sz="1350" dirty="0"/>
          </a:p>
        </p:txBody>
      </p:sp>
      <p:sp>
        <p:nvSpPr>
          <p:cNvPr id="48" name="Text 18"/>
          <p:cNvSpPr/>
          <p:nvPr/>
        </p:nvSpPr>
        <p:spPr>
          <a:xfrm>
            <a:off x="8356699" y="4229100"/>
            <a:ext cx="423678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Data-driven product improvements</a:t>
            </a:r>
            <a:endParaRPr lang="en-US" sz="1050" dirty="0"/>
          </a:p>
        </p:txBody>
      </p:sp>
      <p:sp>
        <p:nvSpPr>
          <p:cNvPr id="49" name="Text 19"/>
          <p:cNvSpPr/>
          <p:nvPr/>
        </p:nvSpPr>
        <p:spPr>
          <a:xfrm>
            <a:off x="381000" y="6553200"/>
            <a:ext cx="1741646"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SaaS Funnel  Analysis</a:t>
            </a:r>
            <a:endParaRPr lang="en-US" sz="1050" dirty="0"/>
          </a:p>
        </p:txBody>
      </p:sp>
      <p:sp>
        <p:nvSpPr>
          <p:cNvPr id="50" name="Text 20"/>
          <p:cNvSpPr/>
          <p:nvPr/>
        </p:nvSpPr>
        <p:spPr>
          <a:xfrm>
            <a:off x="10977860" y="6553200"/>
            <a:ext cx="99976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Page 9 of 10</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1027</Words>
  <Application>Microsoft Office PowerPoint</Application>
  <PresentationFormat>Widescreen</PresentationFormat>
  <Paragraphs>171</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mayanksavani11@gmail.com</cp:lastModifiedBy>
  <cp:revision>2</cp:revision>
  <dcterms:created xsi:type="dcterms:W3CDTF">2025-12-12T13:17:15Z</dcterms:created>
  <dcterms:modified xsi:type="dcterms:W3CDTF">2025-12-12T13:27:43Z</dcterms:modified>
</cp:coreProperties>
</file>